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90489" r:id="rId1"/>
    <p:sldMasterId id="2147490531" r:id="rId2"/>
    <p:sldMasterId id="2147492200" r:id="rId3"/>
  </p:sldMasterIdLst>
  <p:notesMasterIdLst>
    <p:notesMasterId r:id="rId37"/>
  </p:notesMasterIdLst>
  <p:handoutMasterIdLst>
    <p:handoutMasterId r:id="rId38"/>
  </p:handoutMasterIdLst>
  <p:sldIdLst>
    <p:sldId id="1317" r:id="rId4"/>
    <p:sldId id="266" r:id="rId5"/>
    <p:sldId id="1360" r:id="rId6"/>
    <p:sldId id="1319" r:id="rId7"/>
    <p:sldId id="1320" r:id="rId8"/>
    <p:sldId id="1318" r:id="rId9"/>
    <p:sldId id="1321" r:id="rId10"/>
    <p:sldId id="1090" r:id="rId11"/>
    <p:sldId id="1322" r:id="rId12"/>
    <p:sldId id="1323" r:id="rId13"/>
    <p:sldId id="265" r:id="rId14"/>
    <p:sldId id="1324" r:id="rId15"/>
    <p:sldId id="1347" r:id="rId16"/>
    <p:sldId id="1348" r:id="rId17"/>
    <p:sldId id="1349" r:id="rId18"/>
    <p:sldId id="1351" r:id="rId19"/>
    <p:sldId id="1350" r:id="rId20"/>
    <p:sldId id="1352" r:id="rId21"/>
    <p:sldId id="1353" r:id="rId22"/>
    <p:sldId id="1354" r:id="rId23"/>
    <p:sldId id="1355" r:id="rId24"/>
    <p:sldId id="1356" r:id="rId25"/>
    <p:sldId id="1357" r:id="rId26"/>
    <p:sldId id="1358" r:id="rId27"/>
    <p:sldId id="1359" r:id="rId28"/>
    <p:sldId id="1339" r:id="rId29"/>
    <p:sldId id="1334" r:id="rId30"/>
    <p:sldId id="1335" r:id="rId31"/>
    <p:sldId id="1336" r:id="rId32"/>
    <p:sldId id="1337" r:id="rId33"/>
    <p:sldId id="1338" r:id="rId34"/>
    <p:sldId id="1345" r:id="rId35"/>
    <p:sldId id="1344" r:id="rId36"/>
  </p:sldIdLst>
  <p:sldSz cx="12192000" cy="6858000"/>
  <p:notesSz cx="9926638" cy="6797675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800"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800"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800"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800"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enís Cervantes Ortega" initials="GCO" lastIdx="1" clrIdx="0">
    <p:extLst>
      <p:ext uri="{19B8F6BF-5375-455C-9EA6-DF929625EA0E}">
        <p15:presenceInfo xmlns:p15="http://schemas.microsoft.com/office/powerpoint/2012/main" userId="Genís Cervantes Orteg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CC"/>
    <a:srgbClr val="3366FF"/>
    <a:srgbClr val="6699FF"/>
    <a:srgbClr val="00CC00"/>
    <a:srgbClr val="FF6600"/>
    <a:srgbClr val="FFFF66"/>
    <a:srgbClr val="FFFFCC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59" autoAdjust="0"/>
    <p:restoredTop sz="94249" autoAdjust="0"/>
  </p:normalViewPr>
  <p:slideViewPr>
    <p:cSldViewPr>
      <p:cViewPr varScale="1">
        <p:scale>
          <a:sx n="120" d="100"/>
          <a:sy n="120" d="100"/>
        </p:scale>
        <p:origin x="114" y="18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9132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3996"/>
    </p:cViewPr>
  </p:sorterViewPr>
  <p:notesViewPr>
    <p:cSldViewPr>
      <p:cViewPr varScale="1">
        <p:scale>
          <a:sx n="76" d="100"/>
          <a:sy n="76" d="100"/>
        </p:scale>
        <p:origin x="217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commentAuthors" Target="commentAuthor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82" name="Rectangle 2">
            <a:extLst>
              <a:ext uri="{FF2B5EF4-FFF2-40B4-BE49-F238E27FC236}">
                <a16:creationId xmlns:a16="http://schemas.microsoft.com/office/drawing/2014/main" id="{99ADE41C-4D80-49B7-89EE-32831828297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43021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4" rIns="91430" bIns="45714" numCol="1" anchor="t" anchorCtr="0" compatLnSpc="1">
            <a:prstTxWarp prst="textNoShape">
              <a:avLst/>
            </a:prstTxWarp>
          </a:bodyPr>
          <a:lstStyle>
            <a:lvl1pPr defTabSz="914217" eaLnBrk="1" hangingPunct="1">
              <a:defRPr sz="1200" b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55683" name="Rectangle 3">
            <a:extLst>
              <a:ext uri="{FF2B5EF4-FFF2-40B4-BE49-F238E27FC236}">
                <a16:creationId xmlns:a16="http://schemas.microsoft.com/office/drawing/2014/main" id="{9BDA4AA0-9D78-483B-BBE3-D6B28235423C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1339" y="1"/>
            <a:ext cx="430371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4" rIns="91430" bIns="45714" numCol="1" anchor="t" anchorCtr="0" compatLnSpc="1">
            <a:prstTxWarp prst="textNoShape">
              <a:avLst/>
            </a:prstTxWarp>
          </a:bodyPr>
          <a:lstStyle>
            <a:lvl1pPr algn="r" defTabSz="914217" eaLnBrk="1" hangingPunct="1">
              <a:defRPr sz="1200" b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55684" name="Rectangle 4">
            <a:extLst>
              <a:ext uri="{FF2B5EF4-FFF2-40B4-BE49-F238E27FC236}">
                <a16:creationId xmlns:a16="http://schemas.microsoft.com/office/drawing/2014/main" id="{A2FC2964-3380-40E2-838B-8B795F1399BC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456364"/>
            <a:ext cx="43021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4" rIns="91430" bIns="45714" numCol="1" anchor="b" anchorCtr="0" compatLnSpc="1">
            <a:prstTxWarp prst="textNoShape">
              <a:avLst/>
            </a:prstTxWarp>
          </a:bodyPr>
          <a:lstStyle>
            <a:lvl1pPr defTabSz="914217" eaLnBrk="1" hangingPunct="1">
              <a:defRPr sz="1200" b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r>
              <a:rPr lang="es-ES_tradnl"/>
              <a:t>Servei de Prevenció de Riscos Laborals Mancomunat de l'Alt Penedès</a:t>
            </a:r>
          </a:p>
        </p:txBody>
      </p:sp>
      <p:sp>
        <p:nvSpPr>
          <p:cNvPr id="455685" name="Rectangle 5">
            <a:extLst>
              <a:ext uri="{FF2B5EF4-FFF2-40B4-BE49-F238E27FC236}">
                <a16:creationId xmlns:a16="http://schemas.microsoft.com/office/drawing/2014/main" id="{9D71D5B6-1B7F-4301-AC61-768EAC462E42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1339" y="6456364"/>
            <a:ext cx="430371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4" rIns="91430" bIns="45714" numCol="1" anchor="b" anchorCtr="0" compatLnSpc="1">
            <a:prstTxWarp prst="textNoShape">
              <a:avLst/>
            </a:prstTxWarp>
          </a:bodyPr>
          <a:lstStyle>
            <a:lvl1pPr algn="r" defTabSz="912738" eaLnBrk="1" hangingPunct="1">
              <a:defRPr sz="1200" b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B2FB572-F42F-4B08-ABCA-E36D22057C39}" type="slidenum">
              <a:rPr lang="es-ES_tradnl" altLang="ca-ES"/>
              <a:pPr>
                <a:defRPr/>
              </a:pPr>
              <a:t>‹Nº›</a:t>
            </a:fld>
            <a:endParaRPr lang="es-ES_tradnl" altLang="ca-ES"/>
          </a:p>
        </p:txBody>
      </p:sp>
    </p:spTree>
    <p:extLst>
      <p:ext uri="{BB962C8B-B14F-4D97-AF65-F5344CB8AC3E}">
        <p14:creationId xmlns:p14="http://schemas.microsoft.com/office/powerpoint/2010/main" val="102624660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0" name="Rectangle 2">
            <a:extLst>
              <a:ext uri="{FF2B5EF4-FFF2-40B4-BE49-F238E27FC236}">
                <a16:creationId xmlns:a16="http://schemas.microsoft.com/office/drawing/2014/main" id="{9AE99A2D-143D-4816-9D2A-732F627A050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43021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4" rIns="91430" bIns="45714" numCol="1" anchor="t" anchorCtr="0" compatLnSpc="1">
            <a:prstTxWarp prst="textNoShape">
              <a:avLst/>
            </a:prstTxWarp>
          </a:bodyPr>
          <a:lstStyle>
            <a:lvl1pPr defTabSz="914217" eaLnBrk="1" hangingPunct="1">
              <a:defRPr sz="1200" b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37251" name="Rectangle 3">
            <a:extLst>
              <a:ext uri="{FF2B5EF4-FFF2-40B4-BE49-F238E27FC236}">
                <a16:creationId xmlns:a16="http://schemas.microsoft.com/office/drawing/2014/main" id="{0489AE80-3A91-4439-9CE9-4FF47DB27621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5621339" y="1"/>
            <a:ext cx="430371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4" rIns="91430" bIns="45714" numCol="1" anchor="t" anchorCtr="0" compatLnSpc="1">
            <a:prstTxWarp prst="textNoShape">
              <a:avLst/>
            </a:prstTxWarp>
          </a:bodyPr>
          <a:lstStyle>
            <a:lvl1pPr algn="r" defTabSz="914217" eaLnBrk="1" hangingPunct="1">
              <a:defRPr sz="1200" b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1684" name="Rectangle 4">
            <a:extLst>
              <a:ext uri="{FF2B5EF4-FFF2-40B4-BE49-F238E27FC236}">
                <a16:creationId xmlns:a16="http://schemas.microsoft.com/office/drawing/2014/main" id="{D2483DF2-024F-4F76-A91F-0CF6EC2B141C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695575" y="509588"/>
            <a:ext cx="4533900" cy="254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7253" name="Rectangle 5">
            <a:extLst>
              <a:ext uri="{FF2B5EF4-FFF2-40B4-BE49-F238E27FC236}">
                <a16:creationId xmlns:a16="http://schemas.microsoft.com/office/drawing/2014/main" id="{3CA4881A-E8D0-48F4-80D2-D02896EEEEE0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2188" y="3228976"/>
            <a:ext cx="7942262" cy="305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4" rIns="91430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noProof="0"/>
              <a:t>Haga clic para modificar el estilo de texto del patrón</a:t>
            </a:r>
          </a:p>
          <a:p>
            <a:pPr lvl="1"/>
            <a:r>
              <a:rPr lang="es-ES_tradnl" noProof="0"/>
              <a:t>Segundo nivel</a:t>
            </a:r>
          </a:p>
          <a:p>
            <a:pPr lvl="2"/>
            <a:r>
              <a:rPr lang="es-ES_tradnl" noProof="0"/>
              <a:t>Tercer nivel</a:t>
            </a:r>
          </a:p>
          <a:p>
            <a:pPr lvl="3"/>
            <a:r>
              <a:rPr lang="es-ES_tradnl" noProof="0"/>
              <a:t>Cuarto nivel</a:t>
            </a:r>
          </a:p>
          <a:p>
            <a:pPr lvl="4"/>
            <a:r>
              <a:rPr lang="es-ES_tradnl" noProof="0"/>
              <a:t>Quinto nivel</a:t>
            </a:r>
          </a:p>
        </p:txBody>
      </p:sp>
      <p:sp>
        <p:nvSpPr>
          <p:cNvPr id="437254" name="Rectangle 6">
            <a:extLst>
              <a:ext uri="{FF2B5EF4-FFF2-40B4-BE49-F238E27FC236}">
                <a16:creationId xmlns:a16="http://schemas.microsoft.com/office/drawing/2014/main" id="{F9F20FEA-5C40-4294-A8E1-6FCA567CDAC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456364"/>
            <a:ext cx="43021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4" rIns="91430" bIns="45714" numCol="1" anchor="b" anchorCtr="0" compatLnSpc="1">
            <a:prstTxWarp prst="textNoShape">
              <a:avLst/>
            </a:prstTxWarp>
          </a:bodyPr>
          <a:lstStyle>
            <a:lvl1pPr defTabSz="914217" eaLnBrk="1" hangingPunct="1">
              <a:defRPr sz="1200" b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r>
              <a:rPr lang="es-ES_tradnl"/>
              <a:t>Servei de Prevenció de Riscos Laborals Mancomunat de l'Alt Penedès</a:t>
            </a:r>
          </a:p>
        </p:txBody>
      </p:sp>
      <p:sp>
        <p:nvSpPr>
          <p:cNvPr id="437255" name="Rectangle 7">
            <a:extLst>
              <a:ext uri="{FF2B5EF4-FFF2-40B4-BE49-F238E27FC236}">
                <a16:creationId xmlns:a16="http://schemas.microsoft.com/office/drawing/2014/main" id="{8DAC9BC8-A322-4933-956D-5F193522231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1339" y="6456364"/>
            <a:ext cx="430371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4" rIns="91430" bIns="45714" numCol="1" anchor="b" anchorCtr="0" compatLnSpc="1">
            <a:prstTxWarp prst="textNoShape">
              <a:avLst/>
            </a:prstTxWarp>
          </a:bodyPr>
          <a:lstStyle>
            <a:lvl1pPr algn="r" defTabSz="912738" eaLnBrk="1" hangingPunct="1">
              <a:defRPr sz="1200" b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5AF25F3-42F9-4BA8-A5E1-2B60C624DBA9}" type="slidenum">
              <a:rPr lang="es-ES_tradnl" altLang="ca-ES"/>
              <a:pPr>
                <a:defRPr/>
              </a:pPr>
              <a:t>‹Nº›</a:t>
            </a:fld>
            <a:endParaRPr lang="es-ES_tradnl" altLang="ca-ES"/>
          </a:p>
        </p:txBody>
      </p:sp>
    </p:spTree>
    <p:extLst>
      <p:ext uri="{BB962C8B-B14F-4D97-AF65-F5344CB8AC3E}">
        <p14:creationId xmlns:p14="http://schemas.microsoft.com/office/powerpoint/2010/main" val="179106023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>
            <a:extLst>
              <a:ext uri="{FF2B5EF4-FFF2-40B4-BE49-F238E27FC236}">
                <a16:creationId xmlns:a16="http://schemas.microsoft.com/office/drawing/2014/main" id="{D5F44731-F84F-427C-8FD8-2218AAC13A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5575" y="509588"/>
            <a:ext cx="4533900" cy="2549525"/>
          </a:xfrm>
          <a:ln/>
        </p:spPr>
      </p:sp>
      <p:sp>
        <p:nvSpPr>
          <p:cNvPr id="87043" name="Notes Placeholder 2">
            <a:extLst>
              <a:ext uri="{FF2B5EF4-FFF2-40B4-BE49-F238E27FC236}">
                <a16:creationId xmlns:a16="http://schemas.microsoft.com/office/drawing/2014/main" id="{75950713-07B1-4211-AC09-40EE854E3A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ES" dirty="0"/>
          </a:p>
        </p:txBody>
      </p:sp>
      <p:sp>
        <p:nvSpPr>
          <p:cNvPr id="87044" name="Slide Number Placeholder 3">
            <a:extLst>
              <a:ext uri="{FF2B5EF4-FFF2-40B4-BE49-F238E27FC236}">
                <a16:creationId xmlns:a16="http://schemas.microsoft.com/office/drawing/2014/main" id="{3D274037-572F-4427-AD82-FBCA0E7384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889" indent="-285726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07" indent="-228581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070" indent="-228581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232" indent="-228581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395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559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8722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5884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AED01AF6-157C-4629-A521-7C211F1DABBC}" type="slidenum">
              <a:rPr lang="es-ES" altLang="es-ES" sz="1200" b="0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defRPr/>
              </a:pPr>
              <a:t>1</a:t>
            </a:fld>
            <a:endParaRPr lang="es-ES" altLang="es-ES" sz="1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2069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>
            <a:extLst>
              <a:ext uri="{FF2B5EF4-FFF2-40B4-BE49-F238E27FC236}">
                <a16:creationId xmlns:a16="http://schemas.microsoft.com/office/drawing/2014/main" id="{D5F44731-F84F-427C-8FD8-2218AAC13A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5575" y="509588"/>
            <a:ext cx="4533900" cy="2549525"/>
          </a:xfrm>
          <a:ln/>
        </p:spPr>
      </p:sp>
      <p:sp>
        <p:nvSpPr>
          <p:cNvPr id="87043" name="Notes Placeholder 2">
            <a:extLst>
              <a:ext uri="{FF2B5EF4-FFF2-40B4-BE49-F238E27FC236}">
                <a16:creationId xmlns:a16="http://schemas.microsoft.com/office/drawing/2014/main" id="{75950713-07B1-4211-AC09-40EE854E3A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ES"/>
          </a:p>
        </p:txBody>
      </p:sp>
      <p:sp>
        <p:nvSpPr>
          <p:cNvPr id="87044" name="Slide Number Placeholder 3">
            <a:extLst>
              <a:ext uri="{FF2B5EF4-FFF2-40B4-BE49-F238E27FC236}">
                <a16:creationId xmlns:a16="http://schemas.microsoft.com/office/drawing/2014/main" id="{3D274037-572F-4427-AD82-FBCA0E7384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889" indent="-285726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07" indent="-228581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070" indent="-228581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232" indent="-228581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395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559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8722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5884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ED01AF6-157C-4629-A521-7C211F1DABBC}" type="slidenum">
              <a:rPr lang="es-ES" altLang="es-ES" sz="1200" b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10</a:t>
            </a:fld>
            <a:endParaRPr lang="es-ES" altLang="es-ES" sz="1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254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5575" y="509588"/>
            <a:ext cx="4533900" cy="2549525"/>
          </a:xfrm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a-ES" altLang="ca-ES"/>
              <a:t>De que va el curs? Doncs del que acabem de parlar... I COM HO FAREM ??? Doncs de la següent manera... Aquest és un curs que el volem fer molt i molt pràctic i VIVENCIAL... Així que necessitem la col·laboració i participació de vosaltres... Necessitem voluntaris... A vegades a nivell individual... I altres vegades a nivell grupal... Ens agradaria que ningú es sentit violentat si fins i tot li fem alguna broma... Entrem dins... Es per aprendre... I la millor manera d’aprendre es VIURE-HO</a:t>
            </a:r>
          </a:p>
        </p:txBody>
      </p:sp>
    </p:spTree>
    <p:extLst>
      <p:ext uri="{BB962C8B-B14F-4D97-AF65-F5344CB8AC3E}">
        <p14:creationId xmlns:p14="http://schemas.microsoft.com/office/powerpoint/2010/main" val="40519525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>
            <a:extLst>
              <a:ext uri="{FF2B5EF4-FFF2-40B4-BE49-F238E27FC236}">
                <a16:creationId xmlns:a16="http://schemas.microsoft.com/office/drawing/2014/main" id="{D5F44731-F84F-427C-8FD8-2218AAC13A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5575" y="509588"/>
            <a:ext cx="4533900" cy="2549525"/>
          </a:xfrm>
          <a:ln/>
        </p:spPr>
      </p:sp>
      <p:sp>
        <p:nvSpPr>
          <p:cNvPr id="87043" name="Notes Placeholder 2">
            <a:extLst>
              <a:ext uri="{FF2B5EF4-FFF2-40B4-BE49-F238E27FC236}">
                <a16:creationId xmlns:a16="http://schemas.microsoft.com/office/drawing/2014/main" id="{75950713-07B1-4211-AC09-40EE854E3A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ES"/>
          </a:p>
        </p:txBody>
      </p:sp>
      <p:sp>
        <p:nvSpPr>
          <p:cNvPr id="87044" name="Slide Number Placeholder 3">
            <a:extLst>
              <a:ext uri="{FF2B5EF4-FFF2-40B4-BE49-F238E27FC236}">
                <a16:creationId xmlns:a16="http://schemas.microsoft.com/office/drawing/2014/main" id="{3D274037-572F-4427-AD82-FBCA0E7384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889" indent="-285726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07" indent="-228581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070" indent="-228581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232" indent="-228581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395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559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8722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5884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ED01AF6-157C-4629-A521-7C211F1DABBC}" type="slidenum">
              <a:rPr lang="es-ES" altLang="es-ES" sz="1200" b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12</a:t>
            </a:fld>
            <a:endParaRPr lang="es-ES" altLang="es-ES" sz="1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0381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>
            <a:extLst>
              <a:ext uri="{FF2B5EF4-FFF2-40B4-BE49-F238E27FC236}">
                <a16:creationId xmlns:a16="http://schemas.microsoft.com/office/drawing/2014/main" id="{D5F44731-F84F-427C-8FD8-2218AAC13A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5575" y="509588"/>
            <a:ext cx="4533900" cy="2549525"/>
          </a:xfrm>
          <a:ln/>
        </p:spPr>
      </p:sp>
      <p:sp>
        <p:nvSpPr>
          <p:cNvPr id="87043" name="Notes Placeholder 2">
            <a:extLst>
              <a:ext uri="{FF2B5EF4-FFF2-40B4-BE49-F238E27FC236}">
                <a16:creationId xmlns:a16="http://schemas.microsoft.com/office/drawing/2014/main" id="{75950713-07B1-4211-AC09-40EE854E3A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ES"/>
          </a:p>
        </p:txBody>
      </p:sp>
      <p:sp>
        <p:nvSpPr>
          <p:cNvPr id="87044" name="Slide Number Placeholder 3">
            <a:extLst>
              <a:ext uri="{FF2B5EF4-FFF2-40B4-BE49-F238E27FC236}">
                <a16:creationId xmlns:a16="http://schemas.microsoft.com/office/drawing/2014/main" id="{3D274037-572F-4427-AD82-FBCA0E7384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889" indent="-285726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07" indent="-228581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070" indent="-228581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232" indent="-228581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395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559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8722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5884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ED01AF6-157C-4629-A521-7C211F1DABBC}" type="slidenum">
              <a:rPr lang="es-ES" altLang="es-ES" sz="1200" b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13</a:t>
            </a:fld>
            <a:endParaRPr lang="es-ES" altLang="es-ES" sz="1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4412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>
            <a:extLst>
              <a:ext uri="{FF2B5EF4-FFF2-40B4-BE49-F238E27FC236}">
                <a16:creationId xmlns:a16="http://schemas.microsoft.com/office/drawing/2014/main" id="{D5F44731-F84F-427C-8FD8-2218AAC13A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5575" y="509588"/>
            <a:ext cx="4533900" cy="2549525"/>
          </a:xfrm>
          <a:ln/>
        </p:spPr>
      </p:sp>
      <p:sp>
        <p:nvSpPr>
          <p:cNvPr id="87043" name="Notes Placeholder 2">
            <a:extLst>
              <a:ext uri="{FF2B5EF4-FFF2-40B4-BE49-F238E27FC236}">
                <a16:creationId xmlns:a16="http://schemas.microsoft.com/office/drawing/2014/main" id="{75950713-07B1-4211-AC09-40EE854E3A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ES"/>
          </a:p>
        </p:txBody>
      </p:sp>
      <p:sp>
        <p:nvSpPr>
          <p:cNvPr id="87044" name="Slide Number Placeholder 3">
            <a:extLst>
              <a:ext uri="{FF2B5EF4-FFF2-40B4-BE49-F238E27FC236}">
                <a16:creationId xmlns:a16="http://schemas.microsoft.com/office/drawing/2014/main" id="{3D274037-572F-4427-AD82-FBCA0E7384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889" indent="-285726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07" indent="-228581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070" indent="-228581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232" indent="-228581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395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559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8722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5884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ED01AF6-157C-4629-A521-7C211F1DABBC}" type="slidenum">
              <a:rPr lang="es-ES" altLang="es-ES" sz="1200" b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14</a:t>
            </a:fld>
            <a:endParaRPr lang="es-ES" altLang="es-ES" sz="1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5008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>
            <a:extLst>
              <a:ext uri="{FF2B5EF4-FFF2-40B4-BE49-F238E27FC236}">
                <a16:creationId xmlns:a16="http://schemas.microsoft.com/office/drawing/2014/main" id="{D5F44731-F84F-427C-8FD8-2218AAC13A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5575" y="509588"/>
            <a:ext cx="4533900" cy="2549525"/>
          </a:xfrm>
          <a:ln/>
        </p:spPr>
      </p:sp>
      <p:sp>
        <p:nvSpPr>
          <p:cNvPr id="87043" name="Notes Placeholder 2">
            <a:extLst>
              <a:ext uri="{FF2B5EF4-FFF2-40B4-BE49-F238E27FC236}">
                <a16:creationId xmlns:a16="http://schemas.microsoft.com/office/drawing/2014/main" id="{75950713-07B1-4211-AC09-40EE854E3A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ES"/>
          </a:p>
        </p:txBody>
      </p:sp>
      <p:sp>
        <p:nvSpPr>
          <p:cNvPr id="87044" name="Slide Number Placeholder 3">
            <a:extLst>
              <a:ext uri="{FF2B5EF4-FFF2-40B4-BE49-F238E27FC236}">
                <a16:creationId xmlns:a16="http://schemas.microsoft.com/office/drawing/2014/main" id="{3D274037-572F-4427-AD82-FBCA0E7384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889" indent="-285726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07" indent="-228581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070" indent="-228581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232" indent="-228581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395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559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8722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5884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ED01AF6-157C-4629-A521-7C211F1DABBC}" type="slidenum">
              <a:rPr lang="es-ES" altLang="es-ES" sz="1200" b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15</a:t>
            </a:fld>
            <a:endParaRPr lang="es-ES" altLang="es-ES" sz="1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4194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>
            <a:extLst>
              <a:ext uri="{FF2B5EF4-FFF2-40B4-BE49-F238E27FC236}">
                <a16:creationId xmlns:a16="http://schemas.microsoft.com/office/drawing/2014/main" id="{D5F44731-F84F-427C-8FD8-2218AAC13A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5575" y="509588"/>
            <a:ext cx="4533900" cy="2549525"/>
          </a:xfrm>
          <a:ln/>
        </p:spPr>
      </p:sp>
      <p:sp>
        <p:nvSpPr>
          <p:cNvPr id="87043" name="Notes Placeholder 2">
            <a:extLst>
              <a:ext uri="{FF2B5EF4-FFF2-40B4-BE49-F238E27FC236}">
                <a16:creationId xmlns:a16="http://schemas.microsoft.com/office/drawing/2014/main" id="{75950713-07B1-4211-AC09-40EE854E3A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ES"/>
          </a:p>
        </p:txBody>
      </p:sp>
      <p:sp>
        <p:nvSpPr>
          <p:cNvPr id="87044" name="Slide Number Placeholder 3">
            <a:extLst>
              <a:ext uri="{FF2B5EF4-FFF2-40B4-BE49-F238E27FC236}">
                <a16:creationId xmlns:a16="http://schemas.microsoft.com/office/drawing/2014/main" id="{3D274037-572F-4427-AD82-FBCA0E7384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889" indent="-285726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07" indent="-228581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070" indent="-228581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232" indent="-228581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395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559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8722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5884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ED01AF6-157C-4629-A521-7C211F1DABBC}" type="slidenum">
              <a:rPr lang="es-ES" altLang="es-ES" sz="1200" b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16</a:t>
            </a:fld>
            <a:endParaRPr lang="es-ES" altLang="es-ES" sz="1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4407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>
            <a:extLst>
              <a:ext uri="{FF2B5EF4-FFF2-40B4-BE49-F238E27FC236}">
                <a16:creationId xmlns:a16="http://schemas.microsoft.com/office/drawing/2014/main" id="{D5F44731-F84F-427C-8FD8-2218AAC13A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5575" y="509588"/>
            <a:ext cx="4533900" cy="2549525"/>
          </a:xfrm>
          <a:ln/>
        </p:spPr>
      </p:sp>
      <p:sp>
        <p:nvSpPr>
          <p:cNvPr id="87043" name="Notes Placeholder 2">
            <a:extLst>
              <a:ext uri="{FF2B5EF4-FFF2-40B4-BE49-F238E27FC236}">
                <a16:creationId xmlns:a16="http://schemas.microsoft.com/office/drawing/2014/main" id="{75950713-07B1-4211-AC09-40EE854E3A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ES"/>
          </a:p>
        </p:txBody>
      </p:sp>
      <p:sp>
        <p:nvSpPr>
          <p:cNvPr id="87044" name="Slide Number Placeholder 3">
            <a:extLst>
              <a:ext uri="{FF2B5EF4-FFF2-40B4-BE49-F238E27FC236}">
                <a16:creationId xmlns:a16="http://schemas.microsoft.com/office/drawing/2014/main" id="{3D274037-572F-4427-AD82-FBCA0E7384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889" indent="-285726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07" indent="-228581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070" indent="-228581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232" indent="-228581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395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559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8722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5884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ED01AF6-157C-4629-A521-7C211F1DABBC}" type="slidenum">
              <a:rPr lang="es-ES" altLang="es-ES" sz="1200" b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17</a:t>
            </a:fld>
            <a:endParaRPr lang="es-ES" altLang="es-ES" sz="1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6577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>
            <a:extLst>
              <a:ext uri="{FF2B5EF4-FFF2-40B4-BE49-F238E27FC236}">
                <a16:creationId xmlns:a16="http://schemas.microsoft.com/office/drawing/2014/main" id="{D5F44731-F84F-427C-8FD8-2218AAC13A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5575" y="509588"/>
            <a:ext cx="4533900" cy="2549525"/>
          </a:xfrm>
          <a:ln/>
        </p:spPr>
      </p:sp>
      <p:sp>
        <p:nvSpPr>
          <p:cNvPr id="87043" name="Notes Placeholder 2">
            <a:extLst>
              <a:ext uri="{FF2B5EF4-FFF2-40B4-BE49-F238E27FC236}">
                <a16:creationId xmlns:a16="http://schemas.microsoft.com/office/drawing/2014/main" id="{75950713-07B1-4211-AC09-40EE854E3A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ES"/>
          </a:p>
        </p:txBody>
      </p:sp>
      <p:sp>
        <p:nvSpPr>
          <p:cNvPr id="87044" name="Slide Number Placeholder 3">
            <a:extLst>
              <a:ext uri="{FF2B5EF4-FFF2-40B4-BE49-F238E27FC236}">
                <a16:creationId xmlns:a16="http://schemas.microsoft.com/office/drawing/2014/main" id="{3D274037-572F-4427-AD82-FBCA0E7384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889" indent="-285726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07" indent="-228581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070" indent="-228581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232" indent="-228581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395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559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8722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5884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ED01AF6-157C-4629-A521-7C211F1DABBC}" type="slidenum">
              <a:rPr lang="es-ES" altLang="es-ES" sz="1200" b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18</a:t>
            </a:fld>
            <a:endParaRPr lang="es-ES" altLang="es-ES" sz="1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6425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>
            <a:extLst>
              <a:ext uri="{FF2B5EF4-FFF2-40B4-BE49-F238E27FC236}">
                <a16:creationId xmlns:a16="http://schemas.microsoft.com/office/drawing/2014/main" id="{D5F44731-F84F-427C-8FD8-2218AAC13A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5575" y="509588"/>
            <a:ext cx="4533900" cy="2549525"/>
          </a:xfrm>
          <a:ln/>
        </p:spPr>
      </p:sp>
      <p:sp>
        <p:nvSpPr>
          <p:cNvPr id="87043" name="Notes Placeholder 2">
            <a:extLst>
              <a:ext uri="{FF2B5EF4-FFF2-40B4-BE49-F238E27FC236}">
                <a16:creationId xmlns:a16="http://schemas.microsoft.com/office/drawing/2014/main" id="{75950713-07B1-4211-AC09-40EE854E3A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ES"/>
          </a:p>
        </p:txBody>
      </p:sp>
      <p:sp>
        <p:nvSpPr>
          <p:cNvPr id="87044" name="Slide Number Placeholder 3">
            <a:extLst>
              <a:ext uri="{FF2B5EF4-FFF2-40B4-BE49-F238E27FC236}">
                <a16:creationId xmlns:a16="http://schemas.microsoft.com/office/drawing/2014/main" id="{3D274037-572F-4427-AD82-FBCA0E7384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889" indent="-285726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07" indent="-228581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070" indent="-228581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232" indent="-228581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395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559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8722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5884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ED01AF6-157C-4629-A521-7C211F1DABBC}" type="slidenum">
              <a:rPr lang="es-ES" altLang="es-ES" sz="1200" b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19</a:t>
            </a:fld>
            <a:endParaRPr lang="es-ES" altLang="es-ES" sz="1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578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5575" y="509588"/>
            <a:ext cx="4533900" cy="2549525"/>
          </a:xfrm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a-ES" altLang="ca-ES"/>
              <a:t>Recordeu alguna </a:t>
            </a:r>
            <a:r>
              <a:rPr lang="ca-ES" altLang="ca-ES" b="1"/>
              <a:t>situació difícil</a:t>
            </a:r>
            <a:r>
              <a:rPr lang="ca-ES" altLang="ca-ES"/>
              <a:t>... Personal ? Amb la parella ? Amb el fills ? Al treball ? Segur que si... Tots en tenim... Així que anem a pensar en una situació difícil que haguem patit... 2 minuts... I ara necessito un voluntari que s’atreveixi a explicar-nos la seva VIVENCIA... Ho recordeu ? T’ha deixat pòsit? Encara et remou ?</a:t>
            </a:r>
          </a:p>
          <a:p>
            <a:endParaRPr lang="ca-ES" altLang="ca-ES"/>
          </a:p>
        </p:txBody>
      </p:sp>
    </p:spTree>
    <p:extLst>
      <p:ext uri="{BB962C8B-B14F-4D97-AF65-F5344CB8AC3E}">
        <p14:creationId xmlns:p14="http://schemas.microsoft.com/office/powerpoint/2010/main" val="6029023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>
            <a:extLst>
              <a:ext uri="{FF2B5EF4-FFF2-40B4-BE49-F238E27FC236}">
                <a16:creationId xmlns:a16="http://schemas.microsoft.com/office/drawing/2014/main" id="{D5F44731-F84F-427C-8FD8-2218AAC13A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5575" y="509588"/>
            <a:ext cx="4533900" cy="2549525"/>
          </a:xfrm>
          <a:ln/>
        </p:spPr>
      </p:sp>
      <p:sp>
        <p:nvSpPr>
          <p:cNvPr id="87043" name="Notes Placeholder 2">
            <a:extLst>
              <a:ext uri="{FF2B5EF4-FFF2-40B4-BE49-F238E27FC236}">
                <a16:creationId xmlns:a16="http://schemas.microsoft.com/office/drawing/2014/main" id="{75950713-07B1-4211-AC09-40EE854E3A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ES"/>
          </a:p>
        </p:txBody>
      </p:sp>
      <p:sp>
        <p:nvSpPr>
          <p:cNvPr id="87044" name="Slide Number Placeholder 3">
            <a:extLst>
              <a:ext uri="{FF2B5EF4-FFF2-40B4-BE49-F238E27FC236}">
                <a16:creationId xmlns:a16="http://schemas.microsoft.com/office/drawing/2014/main" id="{3D274037-572F-4427-AD82-FBCA0E7384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889" indent="-285726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07" indent="-228581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070" indent="-228581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232" indent="-228581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395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559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8722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5884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ED01AF6-157C-4629-A521-7C211F1DABBC}" type="slidenum">
              <a:rPr lang="es-ES" altLang="es-ES" sz="1200" b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20</a:t>
            </a:fld>
            <a:endParaRPr lang="es-ES" altLang="es-ES" sz="1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7338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>
            <a:extLst>
              <a:ext uri="{FF2B5EF4-FFF2-40B4-BE49-F238E27FC236}">
                <a16:creationId xmlns:a16="http://schemas.microsoft.com/office/drawing/2014/main" id="{D5F44731-F84F-427C-8FD8-2218AAC13A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5575" y="509588"/>
            <a:ext cx="4533900" cy="2549525"/>
          </a:xfrm>
          <a:ln/>
        </p:spPr>
      </p:sp>
      <p:sp>
        <p:nvSpPr>
          <p:cNvPr id="87043" name="Notes Placeholder 2">
            <a:extLst>
              <a:ext uri="{FF2B5EF4-FFF2-40B4-BE49-F238E27FC236}">
                <a16:creationId xmlns:a16="http://schemas.microsoft.com/office/drawing/2014/main" id="{75950713-07B1-4211-AC09-40EE854E3A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ES" dirty="0"/>
          </a:p>
        </p:txBody>
      </p:sp>
      <p:sp>
        <p:nvSpPr>
          <p:cNvPr id="87044" name="Slide Number Placeholder 3">
            <a:extLst>
              <a:ext uri="{FF2B5EF4-FFF2-40B4-BE49-F238E27FC236}">
                <a16:creationId xmlns:a16="http://schemas.microsoft.com/office/drawing/2014/main" id="{3D274037-572F-4427-AD82-FBCA0E7384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889" indent="-285726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07" indent="-228581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070" indent="-228581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232" indent="-228581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395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559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8722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5884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ED01AF6-157C-4629-A521-7C211F1DABBC}" type="slidenum">
              <a:rPr lang="es-ES" altLang="es-ES" sz="1200" b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21</a:t>
            </a:fld>
            <a:endParaRPr lang="es-ES" altLang="es-ES" sz="1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3178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>
            <a:extLst>
              <a:ext uri="{FF2B5EF4-FFF2-40B4-BE49-F238E27FC236}">
                <a16:creationId xmlns:a16="http://schemas.microsoft.com/office/drawing/2014/main" id="{D5F44731-F84F-427C-8FD8-2218AAC13A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5575" y="509588"/>
            <a:ext cx="4533900" cy="2549525"/>
          </a:xfrm>
          <a:ln/>
        </p:spPr>
      </p:sp>
      <p:sp>
        <p:nvSpPr>
          <p:cNvPr id="87043" name="Notes Placeholder 2">
            <a:extLst>
              <a:ext uri="{FF2B5EF4-FFF2-40B4-BE49-F238E27FC236}">
                <a16:creationId xmlns:a16="http://schemas.microsoft.com/office/drawing/2014/main" id="{75950713-07B1-4211-AC09-40EE854E3A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ES"/>
          </a:p>
        </p:txBody>
      </p:sp>
      <p:sp>
        <p:nvSpPr>
          <p:cNvPr id="87044" name="Slide Number Placeholder 3">
            <a:extLst>
              <a:ext uri="{FF2B5EF4-FFF2-40B4-BE49-F238E27FC236}">
                <a16:creationId xmlns:a16="http://schemas.microsoft.com/office/drawing/2014/main" id="{3D274037-572F-4427-AD82-FBCA0E7384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889" indent="-285726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07" indent="-228581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070" indent="-228581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232" indent="-228581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395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559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8722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5884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ED01AF6-157C-4629-A521-7C211F1DABBC}" type="slidenum">
              <a:rPr lang="es-ES" altLang="es-ES" sz="1200" b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22</a:t>
            </a:fld>
            <a:endParaRPr lang="es-ES" altLang="es-ES" sz="1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6192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>
            <a:extLst>
              <a:ext uri="{FF2B5EF4-FFF2-40B4-BE49-F238E27FC236}">
                <a16:creationId xmlns:a16="http://schemas.microsoft.com/office/drawing/2014/main" id="{D5F44731-F84F-427C-8FD8-2218AAC13A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5575" y="509588"/>
            <a:ext cx="4533900" cy="2549525"/>
          </a:xfrm>
          <a:ln/>
        </p:spPr>
      </p:sp>
      <p:sp>
        <p:nvSpPr>
          <p:cNvPr id="87043" name="Notes Placeholder 2">
            <a:extLst>
              <a:ext uri="{FF2B5EF4-FFF2-40B4-BE49-F238E27FC236}">
                <a16:creationId xmlns:a16="http://schemas.microsoft.com/office/drawing/2014/main" id="{75950713-07B1-4211-AC09-40EE854E3A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ES"/>
          </a:p>
        </p:txBody>
      </p:sp>
      <p:sp>
        <p:nvSpPr>
          <p:cNvPr id="87044" name="Slide Number Placeholder 3">
            <a:extLst>
              <a:ext uri="{FF2B5EF4-FFF2-40B4-BE49-F238E27FC236}">
                <a16:creationId xmlns:a16="http://schemas.microsoft.com/office/drawing/2014/main" id="{3D274037-572F-4427-AD82-FBCA0E7384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889" indent="-285726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07" indent="-228581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070" indent="-228581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232" indent="-228581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395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559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8722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5884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ED01AF6-157C-4629-A521-7C211F1DABBC}" type="slidenum">
              <a:rPr lang="es-ES" altLang="es-ES" sz="1200" b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23</a:t>
            </a:fld>
            <a:endParaRPr lang="es-ES" altLang="es-ES" sz="1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7532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>
            <a:extLst>
              <a:ext uri="{FF2B5EF4-FFF2-40B4-BE49-F238E27FC236}">
                <a16:creationId xmlns:a16="http://schemas.microsoft.com/office/drawing/2014/main" id="{D5F44731-F84F-427C-8FD8-2218AAC13A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5575" y="509588"/>
            <a:ext cx="4533900" cy="2549525"/>
          </a:xfrm>
          <a:ln/>
        </p:spPr>
      </p:sp>
      <p:sp>
        <p:nvSpPr>
          <p:cNvPr id="87043" name="Notes Placeholder 2">
            <a:extLst>
              <a:ext uri="{FF2B5EF4-FFF2-40B4-BE49-F238E27FC236}">
                <a16:creationId xmlns:a16="http://schemas.microsoft.com/office/drawing/2014/main" id="{75950713-07B1-4211-AC09-40EE854E3A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ES"/>
          </a:p>
        </p:txBody>
      </p:sp>
      <p:sp>
        <p:nvSpPr>
          <p:cNvPr id="87044" name="Slide Number Placeholder 3">
            <a:extLst>
              <a:ext uri="{FF2B5EF4-FFF2-40B4-BE49-F238E27FC236}">
                <a16:creationId xmlns:a16="http://schemas.microsoft.com/office/drawing/2014/main" id="{3D274037-572F-4427-AD82-FBCA0E7384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889" indent="-285726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07" indent="-228581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070" indent="-228581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232" indent="-228581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395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559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8722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5884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ED01AF6-157C-4629-A521-7C211F1DABBC}" type="slidenum">
              <a:rPr lang="es-ES" altLang="es-ES" sz="1200" b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24</a:t>
            </a:fld>
            <a:endParaRPr lang="es-ES" altLang="es-ES" sz="1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3907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>
            <a:extLst>
              <a:ext uri="{FF2B5EF4-FFF2-40B4-BE49-F238E27FC236}">
                <a16:creationId xmlns:a16="http://schemas.microsoft.com/office/drawing/2014/main" id="{D5F44731-F84F-427C-8FD8-2218AAC13A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5575" y="509588"/>
            <a:ext cx="4533900" cy="2549525"/>
          </a:xfrm>
          <a:ln/>
        </p:spPr>
      </p:sp>
      <p:sp>
        <p:nvSpPr>
          <p:cNvPr id="87043" name="Notes Placeholder 2">
            <a:extLst>
              <a:ext uri="{FF2B5EF4-FFF2-40B4-BE49-F238E27FC236}">
                <a16:creationId xmlns:a16="http://schemas.microsoft.com/office/drawing/2014/main" id="{75950713-07B1-4211-AC09-40EE854E3A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ES"/>
          </a:p>
        </p:txBody>
      </p:sp>
      <p:sp>
        <p:nvSpPr>
          <p:cNvPr id="87044" name="Slide Number Placeholder 3">
            <a:extLst>
              <a:ext uri="{FF2B5EF4-FFF2-40B4-BE49-F238E27FC236}">
                <a16:creationId xmlns:a16="http://schemas.microsoft.com/office/drawing/2014/main" id="{3D274037-572F-4427-AD82-FBCA0E7384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889" indent="-285726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07" indent="-228581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070" indent="-228581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232" indent="-228581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395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559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8722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5884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ED01AF6-157C-4629-A521-7C211F1DABBC}" type="slidenum">
              <a:rPr lang="es-ES" altLang="es-ES" sz="1200" b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25</a:t>
            </a:fld>
            <a:endParaRPr lang="es-ES" altLang="es-ES" sz="1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37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>
            <a:extLst>
              <a:ext uri="{FF2B5EF4-FFF2-40B4-BE49-F238E27FC236}">
                <a16:creationId xmlns:a16="http://schemas.microsoft.com/office/drawing/2014/main" id="{D5F44731-F84F-427C-8FD8-2218AAC13A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5575" y="509588"/>
            <a:ext cx="4533900" cy="2549525"/>
          </a:xfrm>
          <a:ln/>
        </p:spPr>
      </p:sp>
      <p:sp>
        <p:nvSpPr>
          <p:cNvPr id="87043" name="Notes Placeholder 2">
            <a:extLst>
              <a:ext uri="{FF2B5EF4-FFF2-40B4-BE49-F238E27FC236}">
                <a16:creationId xmlns:a16="http://schemas.microsoft.com/office/drawing/2014/main" id="{75950713-07B1-4211-AC09-40EE854E3A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ES"/>
          </a:p>
        </p:txBody>
      </p:sp>
      <p:sp>
        <p:nvSpPr>
          <p:cNvPr id="87044" name="Slide Number Placeholder 3">
            <a:extLst>
              <a:ext uri="{FF2B5EF4-FFF2-40B4-BE49-F238E27FC236}">
                <a16:creationId xmlns:a16="http://schemas.microsoft.com/office/drawing/2014/main" id="{3D274037-572F-4427-AD82-FBCA0E7384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889" indent="-285726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07" indent="-228581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070" indent="-228581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232" indent="-228581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395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559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8722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5884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ED01AF6-157C-4629-A521-7C211F1DABBC}" type="slidenum">
              <a:rPr lang="es-ES" altLang="es-ES" sz="1200" b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26</a:t>
            </a:fld>
            <a:endParaRPr lang="es-ES" altLang="es-ES" sz="1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742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>
            <a:extLst>
              <a:ext uri="{FF2B5EF4-FFF2-40B4-BE49-F238E27FC236}">
                <a16:creationId xmlns:a16="http://schemas.microsoft.com/office/drawing/2014/main" id="{D5F44731-F84F-427C-8FD8-2218AAC13A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5575" y="509588"/>
            <a:ext cx="4533900" cy="2549525"/>
          </a:xfrm>
          <a:ln/>
        </p:spPr>
      </p:sp>
      <p:sp>
        <p:nvSpPr>
          <p:cNvPr id="87043" name="Notes Placeholder 2">
            <a:extLst>
              <a:ext uri="{FF2B5EF4-FFF2-40B4-BE49-F238E27FC236}">
                <a16:creationId xmlns:a16="http://schemas.microsoft.com/office/drawing/2014/main" id="{75950713-07B1-4211-AC09-40EE854E3A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ES"/>
          </a:p>
        </p:txBody>
      </p:sp>
      <p:sp>
        <p:nvSpPr>
          <p:cNvPr id="87044" name="Slide Number Placeholder 3">
            <a:extLst>
              <a:ext uri="{FF2B5EF4-FFF2-40B4-BE49-F238E27FC236}">
                <a16:creationId xmlns:a16="http://schemas.microsoft.com/office/drawing/2014/main" id="{3D274037-572F-4427-AD82-FBCA0E7384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889" indent="-285726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07" indent="-228581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070" indent="-228581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232" indent="-228581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395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559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8722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5884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AED01AF6-157C-4629-A521-7C211F1DABBC}" type="slidenum">
              <a:rPr lang="es-ES" altLang="es-ES" sz="1200" b="0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defRPr/>
              </a:pPr>
              <a:t>27</a:t>
            </a:fld>
            <a:endParaRPr lang="es-ES" altLang="es-ES" sz="1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0531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>
            <a:extLst>
              <a:ext uri="{FF2B5EF4-FFF2-40B4-BE49-F238E27FC236}">
                <a16:creationId xmlns:a16="http://schemas.microsoft.com/office/drawing/2014/main" id="{D5F44731-F84F-427C-8FD8-2218AAC13A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5575" y="509588"/>
            <a:ext cx="4533900" cy="2549525"/>
          </a:xfrm>
          <a:ln/>
        </p:spPr>
      </p:sp>
      <p:sp>
        <p:nvSpPr>
          <p:cNvPr id="87043" name="Notes Placeholder 2">
            <a:extLst>
              <a:ext uri="{FF2B5EF4-FFF2-40B4-BE49-F238E27FC236}">
                <a16:creationId xmlns:a16="http://schemas.microsoft.com/office/drawing/2014/main" id="{75950713-07B1-4211-AC09-40EE854E3A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ES"/>
          </a:p>
        </p:txBody>
      </p:sp>
      <p:sp>
        <p:nvSpPr>
          <p:cNvPr id="87044" name="Slide Number Placeholder 3">
            <a:extLst>
              <a:ext uri="{FF2B5EF4-FFF2-40B4-BE49-F238E27FC236}">
                <a16:creationId xmlns:a16="http://schemas.microsoft.com/office/drawing/2014/main" id="{3D274037-572F-4427-AD82-FBCA0E7384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889" indent="-285726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07" indent="-228581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070" indent="-228581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232" indent="-228581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395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559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8722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5884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AED01AF6-157C-4629-A521-7C211F1DABBC}" type="slidenum">
              <a:rPr lang="es-ES" altLang="es-ES" sz="1200" b="0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defRPr/>
              </a:pPr>
              <a:t>28</a:t>
            </a:fld>
            <a:endParaRPr lang="es-ES" altLang="es-ES" sz="1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4846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>
            <a:extLst>
              <a:ext uri="{FF2B5EF4-FFF2-40B4-BE49-F238E27FC236}">
                <a16:creationId xmlns:a16="http://schemas.microsoft.com/office/drawing/2014/main" id="{D5F44731-F84F-427C-8FD8-2218AAC13A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5575" y="509588"/>
            <a:ext cx="4533900" cy="2549525"/>
          </a:xfrm>
          <a:ln/>
        </p:spPr>
      </p:sp>
      <p:sp>
        <p:nvSpPr>
          <p:cNvPr id="87043" name="Notes Placeholder 2">
            <a:extLst>
              <a:ext uri="{FF2B5EF4-FFF2-40B4-BE49-F238E27FC236}">
                <a16:creationId xmlns:a16="http://schemas.microsoft.com/office/drawing/2014/main" id="{75950713-07B1-4211-AC09-40EE854E3A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ES"/>
          </a:p>
        </p:txBody>
      </p:sp>
      <p:sp>
        <p:nvSpPr>
          <p:cNvPr id="87044" name="Slide Number Placeholder 3">
            <a:extLst>
              <a:ext uri="{FF2B5EF4-FFF2-40B4-BE49-F238E27FC236}">
                <a16:creationId xmlns:a16="http://schemas.microsoft.com/office/drawing/2014/main" id="{3D274037-572F-4427-AD82-FBCA0E7384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889" indent="-285726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07" indent="-228581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070" indent="-228581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232" indent="-228581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395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559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8722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5884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AED01AF6-157C-4629-A521-7C211F1DABBC}" type="slidenum">
              <a:rPr lang="es-ES" altLang="es-ES" sz="1200" b="0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defRPr/>
              </a:pPr>
              <a:t>29</a:t>
            </a:fld>
            <a:endParaRPr lang="es-ES" altLang="es-ES" sz="1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4215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5575" y="509588"/>
            <a:ext cx="4533900" cy="2549525"/>
          </a:xfrm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a-ES" altLang="ca-ES"/>
              <a:t>Recordeu alguna </a:t>
            </a:r>
            <a:r>
              <a:rPr lang="ca-ES" altLang="ca-ES" b="1"/>
              <a:t>situació difícil</a:t>
            </a:r>
            <a:r>
              <a:rPr lang="ca-ES" altLang="ca-ES"/>
              <a:t>... Personal ? Amb la parella ? Amb el fills ? Al treball ? Segur que si... Tots en tenim... Així que anem a pensar en una situació difícil que haguem patit... 2 minuts... I ara necessito un voluntari que s’atreveixi a explicar-nos la seva VIVENCIA... Ho recordeu ? T’ha deixat pòsit? Encara et remou ?</a:t>
            </a:r>
          </a:p>
          <a:p>
            <a:endParaRPr lang="ca-ES" altLang="ca-ES"/>
          </a:p>
        </p:txBody>
      </p:sp>
    </p:spTree>
    <p:extLst>
      <p:ext uri="{BB962C8B-B14F-4D97-AF65-F5344CB8AC3E}">
        <p14:creationId xmlns:p14="http://schemas.microsoft.com/office/powerpoint/2010/main" val="6504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>
            <a:extLst>
              <a:ext uri="{FF2B5EF4-FFF2-40B4-BE49-F238E27FC236}">
                <a16:creationId xmlns:a16="http://schemas.microsoft.com/office/drawing/2014/main" id="{D5F44731-F84F-427C-8FD8-2218AAC13A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5575" y="509588"/>
            <a:ext cx="4533900" cy="2549525"/>
          </a:xfrm>
          <a:ln/>
        </p:spPr>
      </p:sp>
      <p:sp>
        <p:nvSpPr>
          <p:cNvPr id="87043" name="Notes Placeholder 2">
            <a:extLst>
              <a:ext uri="{FF2B5EF4-FFF2-40B4-BE49-F238E27FC236}">
                <a16:creationId xmlns:a16="http://schemas.microsoft.com/office/drawing/2014/main" id="{75950713-07B1-4211-AC09-40EE854E3A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ES"/>
          </a:p>
        </p:txBody>
      </p:sp>
      <p:sp>
        <p:nvSpPr>
          <p:cNvPr id="87044" name="Slide Number Placeholder 3">
            <a:extLst>
              <a:ext uri="{FF2B5EF4-FFF2-40B4-BE49-F238E27FC236}">
                <a16:creationId xmlns:a16="http://schemas.microsoft.com/office/drawing/2014/main" id="{3D274037-572F-4427-AD82-FBCA0E7384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889" indent="-285726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07" indent="-228581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070" indent="-228581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232" indent="-228581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395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559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8722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5884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AED01AF6-157C-4629-A521-7C211F1DABBC}" type="slidenum">
              <a:rPr lang="es-ES" altLang="es-ES" sz="1200" b="0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defRPr/>
              </a:pPr>
              <a:t>30</a:t>
            </a:fld>
            <a:endParaRPr lang="es-ES" altLang="es-ES" sz="1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7706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>
            <a:extLst>
              <a:ext uri="{FF2B5EF4-FFF2-40B4-BE49-F238E27FC236}">
                <a16:creationId xmlns:a16="http://schemas.microsoft.com/office/drawing/2014/main" id="{D5F44731-F84F-427C-8FD8-2218AAC13A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5575" y="509588"/>
            <a:ext cx="4533900" cy="2549525"/>
          </a:xfrm>
          <a:ln/>
        </p:spPr>
      </p:sp>
      <p:sp>
        <p:nvSpPr>
          <p:cNvPr id="87043" name="Notes Placeholder 2">
            <a:extLst>
              <a:ext uri="{FF2B5EF4-FFF2-40B4-BE49-F238E27FC236}">
                <a16:creationId xmlns:a16="http://schemas.microsoft.com/office/drawing/2014/main" id="{75950713-07B1-4211-AC09-40EE854E3A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ES"/>
          </a:p>
        </p:txBody>
      </p:sp>
      <p:sp>
        <p:nvSpPr>
          <p:cNvPr id="87044" name="Slide Number Placeholder 3">
            <a:extLst>
              <a:ext uri="{FF2B5EF4-FFF2-40B4-BE49-F238E27FC236}">
                <a16:creationId xmlns:a16="http://schemas.microsoft.com/office/drawing/2014/main" id="{3D274037-572F-4427-AD82-FBCA0E7384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889" indent="-285726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07" indent="-228581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070" indent="-228581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232" indent="-228581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395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559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8722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5884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AED01AF6-157C-4629-A521-7C211F1DABBC}" type="slidenum">
              <a:rPr lang="es-ES" altLang="es-ES" sz="1200" b="0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defRPr/>
              </a:pPr>
              <a:t>31</a:t>
            </a:fld>
            <a:endParaRPr lang="es-ES" altLang="es-ES" sz="1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333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>
            <a:extLst>
              <a:ext uri="{FF2B5EF4-FFF2-40B4-BE49-F238E27FC236}">
                <a16:creationId xmlns:a16="http://schemas.microsoft.com/office/drawing/2014/main" id="{D5F44731-F84F-427C-8FD8-2218AAC13A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5575" y="509588"/>
            <a:ext cx="4533900" cy="2549525"/>
          </a:xfrm>
          <a:ln/>
        </p:spPr>
      </p:sp>
      <p:sp>
        <p:nvSpPr>
          <p:cNvPr id="87043" name="Notes Placeholder 2">
            <a:extLst>
              <a:ext uri="{FF2B5EF4-FFF2-40B4-BE49-F238E27FC236}">
                <a16:creationId xmlns:a16="http://schemas.microsoft.com/office/drawing/2014/main" id="{75950713-07B1-4211-AC09-40EE854E3A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ES"/>
          </a:p>
        </p:txBody>
      </p:sp>
      <p:sp>
        <p:nvSpPr>
          <p:cNvPr id="87044" name="Slide Number Placeholder 3">
            <a:extLst>
              <a:ext uri="{FF2B5EF4-FFF2-40B4-BE49-F238E27FC236}">
                <a16:creationId xmlns:a16="http://schemas.microsoft.com/office/drawing/2014/main" id="{3D274037-572F-4427-AD82-FBCA0E7384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889" indent="-285726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07" indent="-228581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070" indent="-228581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232" indent="-228581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395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559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8722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5884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AED01AF6-157C-4629-A521-7C211F1DABBC}" type="slidenum">
              <a:rPr lang="es-ES" altLang="es-ES" sz="1200" b="0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defRPr/>
              </a:pPr>
              <a:t>32</a:t>
            </a:fld>
            <a:endParaRPr lang="es-ES" altLang="es-ES" sz="1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1405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>
            <a:extLst>
              <a:ext uri="{FF2B5EF4-FFF2-40B4-BE49-F238E27FC236}">
                <a16:creationId xmlns:a16="http://schemas.microsoft.com/office/drawing/2014/main" id="{D5F44731-F84F-427C-8FD8-2218AAC13A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5575" y="509588"/>
            <a:ext cx="4533900" cy="2549525"/>
          </a:xfrm>
          <a:ln/>
        </p:spPr>
      </p:sp>
      <p:sp>
        <p:nvSpPr>
          <p:cNvPr id="87043" name="Notes Placeholder 2">
            <a:extLst>
              <a:ext uri="{FF2B5EF4-FFF2-40B4-BE49-F238E27FC236}">
                <a16:creationId xmlns:a16="http://schemas.microsoft.com/office/drawing/2014/main" id="{75950713-07B1-4211-AC09-40EE854E3A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ES"/>
          </a:p>
        </p:txBody>
      </p:sp>
      <p:sp>
        <p:nvSpPr>
          <p:cNvPr id="87044" name="Slide Number Placeholder 3">
            <a:extLst>
              <a:ext uri="{FF2B5EF4-FFF2-40B4-BE49-F238E27FC236}">
                <a16:creationId xmlns:a16="http://schemas.microsoft.com/office/drawing/2014/main" id="{3D274037-572F-4427-AD82-FBCA0E7384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889" indent="-285726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07" indent="-228581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070" indent="-228581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232" indent="-228581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395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559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8722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5884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AED01AF6-157C-4629-A521-7C211F1DABBC}" type="slidenum">
              <a:rPr lang="es-ES" altLang="es-ES" sz="1200" b="0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defRPr/>
              </a:pPr>
              <a:t>33</a:t>
            </a:fld>
            <a:endParaRPr lang="es-ES" altLang="es-ES" sz="1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441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>
            <a:extLst>
              <a:ext uri="{FF2B5EF4-FFF2-40B4-BE49-F238E27FC236}">
                <a16:creationId xmlns:a16="http://schemas.microsoft.com/office/drawing/2014/main" id="{D5F44731-F84F-427C-8FD8-2218AAC13A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5575" y="509588"/>
            <a:ext cx="4533900" cy="2549525"/>
          </a:xfrm>
          <a:ln/>
        </p:spPr>
      </p:sp>
      <p:sp>
        <p:nvSpPr>
          <p:cNvPr id="87043" name="Notes Placeholder 2">
            <a:extLst>
              <a:ext uri="{FF2B5EF4-FFF2-40B4-BE49-F238E27FC236}">
                <a16:creationId xmlns:a16="http://schemas.microsoft.com/office/drawing/2014/main" id="{75950713-07B1-4211-AC09-40EE854E3A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ES"/>
          </a:p>
        </p:txBody>
      </p:sp>
      <p:sp>
        <p:nvSpPr>
          <p:cNvPr id="87044" name="Slide Number Placeholder 3">
            <a:extLst>
              <a:ext uri="{FF2B5EF4-FFF2-40B4-BE49-F238E27FC236}">
                <a16:creationId xmlns:a16="http://schemas.microsoft.com/office/drawing/2014/main" id="{3D274037-572F-4427-AD82-FBCA0E7384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889" indent="-285726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07" indent="-228581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070" indent="-228581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232" indent="-228581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395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559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8722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5884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ED01AF6-157C-4629-A521-7C211F1DABBC}" type="slidenum">
              <a:rPr lang="es-ES" altLang="es-ES" sz="1200" b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4</a:t>
            </a:fld>
            <a:endParaRPr lang="es-ES" altLang="es-ES" sz="1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7460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>
            <a:extLst>
              <a:ext uri="{FF2B5EF4-FFF2-40B4-BE49-F238E27FC236}">
                <a16:creationId xmlns:a16="http://schemas.microsoft.com/office/drawing/2014/main" id="{D5F44731-F84F-427C-8FD8-2218AAC13A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5575" y="509588"/>
            <a:ext cx="4533900" cy="2549525"/>
          </a:xfrm>
          <a:ln/>
        </p:spPr>
      </p:sp>
      <p:sp>
        <p:nvSpPr>
          <p:cNvPr id="87043" name="Notes Placeholder 2">
            <a:extLst>
              <a:ext uri="{FF2B5EF4-FFF2-40B4-BE49-F238E27FC236}">
                <a16:creationId xmlns:a16="http://schemas.microsoft.com/office/drawing/2014/main" id="{75950713-07B1-4211-AC09-40EE854E3A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ES"/>
          </a:p>
        </p:txBody>
      </p:sp>
      <p:sp>
        <p:nvSpPr>
          <p:cNvPr id="87044" name="Slide Number Placeholder 3">
            <a:extLst>
              <a:ext uri="{FF2B5EF4-FFF2-40B4-BE49-F238E27FC236}">
                <a16:creationId xmlns:a16="http://schemas.microsoft.com/office/drawing/2014/main" id="{3D274037-572F-4427-AD82-FBCA0E7384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889" indent="-285726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07" indent="-228581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070" indent="-228581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232" indent="-228581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395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559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8722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5884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ED01AF6-157C-4629-A521-7C211F1DABBC}" type="slidenum">
              <a:rPr lang="es-ES" altLang="es-ES" sz="1200" b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5</a:t>
            </a:fld>
            <a:endParaRPr lang="es-ES" altLang="es-ES" sz="1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9783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>
            <a:extLst>
              <a:ext uri="{FF2B5EF4-FFF2-40B4-BE49-F238E27FC236}">
                <a16:creationId xmlns:a16="http://schemas.microsoft.com/office/drawing/2014/main" id="{D5F44731-F84F-427C-8FD8-2218AAC13A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5575" y="509588"/>
            <a:ext cx="4533900" cy="2549525"/>
          </a:xfrm>
          <a:ln/>
        </p:spPr>
      </p:sp>
      <p:sp>
        <p:nvSpPr>
          <p:cNvPr id="87043" name="Notes Placeholder 2">
            <a:extLst>
              <a:ext uri="{FF2B5EF4-FFF2-40B4-BE49-F238E27FC236}">
                <a16:creationId xmlns:a16="http://schemas.microsoft.com/office/drawing/2014/main" id="{75950713-07B1-4211-AC09-40EE854E3A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ES"/>
          </a:p>
        </p:txBody>
      </p:sp>
      <p:sp>
        <p:nvSpPr>
          <p:cNvPr id="87044" name="Slide Number Placeholder 3">
            <a:extLst>
              <a:ext uri="{FF2B5EF4-FFF2-40B4-BE49-F238E27FC236}">
                <a16:creationId xmlns:a16="http://schemas.microsoft.com/office/drawing/2014/main" id="{3D274037-572F-4427-AD82-FBCA0E7384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889" indent="-285726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07" indent="-228581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070" indent="-228581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232" indent="-228581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395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559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8722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5884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ED01AF6-157C-4629-A521-7C211F1DABBC}" type="slidenum">
              <a:rPr lang="es-ES" altLang="es-ES" sz="1200" b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6</a:t>
            </a:fld>
            <a:endParaRPr lang="es-ES" altLang="es-ES" sz="1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6169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>
            <a:extLst>
              <a:ext uri="{FF2B5EF4-FFF2-40B4-BE49-F238E27FC236}">
                <a16:creationId xmlns:a16="http://schemas.microsoft.com/office/drawing/2014/main" id="{D5F44731-F84F-427C-8FD8-2218AAC13A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5575" y="509588"/>
            <a:ext cx="4533900" cy="2549525"/>
          </a:xfrm>
          <a:ln/>
        </p:spPr>
      </p:sp>
      <p:sp>
        <p:nvSpPr>
          <p:cNvPr id="87043" name="Notes Placeholder 2">
            <a:extLst>
              <a:ext uri="{FF2B5EF4-FFF2-40B4-BE49-F238E27FC236}">
                <a16:creationId xmlns:a16="http://schemas.microsoft.com/office/drawing/2014/main" id="{75950713-07B1-4211-AC09-40EE854E3A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ES"/>
          </a:p>
        </p:txBody>
      </p:sp>
      <p:sp>
        <p:nvSpPr>
          <p:cNvPr id="87044" name="Slide Number Placeholder 3">
            <a:extLst>
              <a:ext uri="{FF2B5EF4-FFF2-40B4-BE49-F238E27FC236}">
                <a16:creationId xmlns:a16="http://schemas.microsoft.com/office/drawing/2014/main" id="{3D274037-572F-4427-AD82-FBCA0E7384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889" indent="-285726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07" indent="-228581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070" indent="-228581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232" indent="-228581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395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559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8722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5884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ED01AF6-157C-4629-A521-7C211F1DABBC}" type="slidenum">
              <a:rPr lang="es-ES" altLang="es-ES" sz="1200" b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7</a:t>
            </a:fld>
            <a:endParaRPr lang="es-ES" altLang="es-ES" sz="1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736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>
            <a:extLst>
              <a:ext uri="{FF2B5EF4-FFF2-40B4-BE49-F238E27FC236}">
                <a16:creationId xmlns:a16="http://schemas.microsoft.com/office/drawing/2014/main" id="{D5F44731-F84F-427C-8FD8-2218AAC13A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5575" y="509588"/>
            <a:ext cx="4533900" cy="2549525"/>
          </a:xfrm>
          <a:ln/>
        </p:spPr>
      </p:sp>
      <p:sp>
        <p:nvSpPr>
          <p:cNvPr id="87043" name="Notes Placeholder 2">
            <a:extLst>
              <a:ext uri="{FF2B5EF4-FFF2-40B4-BE49-F238E27FC236}">
                <a16:creationId xmlns:a16="http://schemas.microsoft.com/office/drawing/2014/main" id="{75950713-07B1-4211-AC09-40EE854E3A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ES"/>
          </a:p>
        </p:txBody>
      </p:sp>
      <p:sp>
        <p:nvSpPr>
          <p:cNvPr id="87044" name="Slide Number Placeholder 3">
            <a:extLst>
              <a:ext uri="{FF2B5EF4-FFF2-40B4-BE49-F238E27FC236}">
                <a16:creationId xmlns:a16="http://schemas.microsoft.com/office/drawing/2014/main" id="{3D274037-572F-4427-AD82-FBCA0E7384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889" indent="-285726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07" indent="-228581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070" indent="-228581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232" indent="-228581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395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559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8722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5884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ED01AF6-157C-4629-A521-7C211F1DABBC}" type="slidenum">
              <a:rPr lang="es-ES" altLang="es-ES" sz="1200" b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8</a:t>
            </a:fld>
            <a:endParaRPr lang="es-ES" altLang="es-ES" sz="1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>
            <a:extLst>
              <a:ext uri="{FF2B5EF4-FFF2-40B4-BE49-F238E27FC236}">
                <a16:creationId xmlns:a16="http://schemas.microsoft.com/office/drawing/2014/main" id="{D5F44731-F84F-427C-8FD8-2218AAC13A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5575" y="509588"/>
            <a:ext cx="4533900" cy="2549525"/>
          </a:xfrm>
          <a:ln/>
        </p:spPr>
      </p:sp>
      <p:sp>
        <p:nvSpPr>
          <p:cNvPr id="87043" name="Notes Placeholder 2">
            <a:extLst>
              <a:ext uri="{FF2B5EF4-FFF2-40B4-BE49-F238E27FC236}">
                <a16:creationId xmlns:a16="http://schemas.microsoft.com/office/drawing/2014/main" id="{75950713-07B1-4211-AC09-40EE854E3A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ES"/>
          </a:p>
        </p:txBody>
      </p:sp>
      <p:sp>
        <p:nvSpPr>
          <p:cNvPr id="87044" name="Slide Number Placeholder 3">
            <a:extLst>
              <a:ext uri="{FF2B5EF4-FFF2-40B4-BE49-F238E27FC236}">
                <a16:creationId xmlns:a16="http://schemas.microsoft.com/office/drawing/2014/main" id="{3D274037-572F-4427-AD82-FBCA0E7384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889" indent="-285726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07" indent="-228581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070" indent="-228581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232" indent="-228581" defTabSz="912738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395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559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8722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5884" indent="-228581" defTabSz="9127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ED01AF6-157C-4629-A521-7C211F1DABBC}" type="slidenum">
              <a:rPr lang="es-ES" altLang="es-ES" sz="1200" b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9</a:t>
            </a:fld>
            <a:endParaRPr lang="es-ES" altLang="es-ES" sz="1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053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2E5FB086-FB3F-4524-9355-0C648226F3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8" y="20638"/>
            <a:ext cx="4665133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019AC89E-40C6-4D1D-87E2-BEE2541923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484" y="20638"/>
            <a:ext cx="7499349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06FB2DC2-78FF-4C09-9CE5-54BAE163EF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7" y="2817813"/>
            <a:ext cx="10225616" cy="229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4493503B-A62B-4FCF-A488-EBF702A79F5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7151" y="2819400"/>
            <a:ext cx="1947333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0AB1E4C8-A12B-42AE-BA03-EBA6434FB5A2}"/>
              </a:ext>
            </a:extLst>
          </p:cNvPr>
          <p:cNvPicPr>
            <a:picLocks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7" y="5089526"/>
            <a:ext cx="12130616" cy="173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3">
            <a:extLst>
              <a:ext uri="{FF2B5EF4-FFF2-40B4-BE49-F238E27FC236}">
                <a16:creationId xmlns:a16="http://schemas.microsoft.com/office/drawing/2014/main" id="{5D5FC239-10A8-4858-8538-B305BD0FF12F}"/>
              </a:ext>
            </a:extLst>
          </p:cNvPr>
          <p:cNvSpPr/>
          <p:nvPr userDrawn="1"/>
        </p:nvSpPr>
        <p:spPr>
          <a:xfrm>
            <a:off x="11673417" y="2470150"/>
            <a:ext cx="406400" cy="152400"/>
          </a:xfrm>
          <a:prstGeom prst="rect">
            <a:avLst/>
          </a:prstGeom>
          <a:solidFill>
            <a:srgbClr val="F27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srgbClr val="F47F28"/>
              </a:solidFill>
            </a:endParaRP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4775200" y="1295400"/>
            <a:ext cx="6807200" cy="1416269"/>
          </a:xfrm>
        </p:spPr>
        <p:txBody>
          <a:bodyPr anchor="b">
            <a:normAutofit/>
          </a:bodyPr>
          <a:lstStyle>
            <a:lvl1pPr algn="r" eaLnBrk="1" latinLnBrk="0" hangingPunct="1">
              <a:buNone/>
              <a:defRPr kumimoji="0" lang="es-ES"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792" y="4114800"/>
            <a:ext cx="9753600" cy="914400"/>
          </a:xfrm>
        </p:spPr>
        <p:txBody>
          <a:bodyPr anchor="b">
            <a:normAutofit/>
          </a:bodyPr>
          <a:lstStyle>
            <a:lvl1pPr marL="0" indent="0" eaLnBrk="1" latinLnBrk="0" hangingPunct="1">
              <a:defRPr kumimoji="0" lang="es-ES" sz="3600" b="1" kern="1200" baseline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9303E91B-0420-491C-A376-1A66B16F6CD1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es-ES" b="1">
                <a:solidFill>
                  <a:prstClr val="whit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4F78E06-5271-46F7-8B97-7B83AFD440C7}" type="datetime1">
              <a:rPr lang="ca-ES" smtClean="0"/>
              <a:t>20/8/2019</a:t>
            </a:fld>
            <a:endParaRPr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06385AB-D7AA-4C7C-9113-495AEED6456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es-ES" b="1">
                <a:solidFill>
                  <a:prstClr val="whit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5461FFCF-6823-4246-9E45-F4B3ECAA1C5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b="1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9BAA865-1EBC-4CF6-B1D7-89B39A62F5A7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73287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ido multimedia con títul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>
            <a:extLst>
              <a:ext uri="{FF2B5EF4-FFF2-40B4-BE49-F238E27FC236}">
                <a16:creationId xmlns:a16="http://schemas.microsoft.com/office/drawing/2014/main" id="{54A75C17-9852-45E4-BA14-1C8C2FBFEC69}"/>
              </a:ext>
            </a:extLst>
          </p:cNvPr>
          <p:cNvSpPr/>
          <p:nvPr userDrawn="1"/>
        </p:nvSpPr>
        <p:spPr>
          <a:xfrm>
            <a:off x="793751" y="4800600"/>
            <a:ext cx="6498167" cy="685800"/>
          </a:xfrm>
          <a:prstGeom prst="rect">
            <a:avLst/>
          </a:prstGeom>
          <a:solidFill>
            <a:schemeClr val="tx1">
              <a:lumMod val="95000"/>
              <a:lumOff val="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1800">
              <a:solidFill>
                <a:prstClr val="white"/>
              </a:solidFill>
              <a:latin typeface="Georgia" pitchFamily="18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08736" y="4800600"/>
            <a:ext cx="6412325" cy="566738"/>
          </a:xfrm>
        </p:spPr>
        <p:txBody>
          <a:bodyPr anchor="b">
            <a:normAutofit/>
          </a:bodyPr>
          <a:lstStyle>
            <a:lvl1pPr algn="ctr" eaLnBrk="1" latinLnBrk="0" hangingPunct="1">
              <a:defRPr kumimoji="0" lang="es-ES" sz="1800" b="0" i="1">
                <a:solidFill>
                  <a:schemeClr val="bg1">
                    <a:lumMod val="85000"/>
                  </a:schemeClr>
                </a:solidFill>
                <a:latin typeface="Georgia" pitchFamily="18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9" name="Media Placeholder 8"/>
          <p:cNvSpPr>
            <a:spLocks noGrp="1"/>
          </p:cNvSpPr>
          <p:nvPr>
            <p:ph type="media" sz="quarter" idx="13"/>
          </p:nvPr>
        </p:nvSpPr>
        <p:spPr>
          <a:xfrm>
            <a:off x="782696" y="838200"/>
            <a:ext cx="6498336" cy="3812822"/>
          </a:xfrm>
        </p:spPr>
        <p:txBody>
          <a:bodyPr rtlCol="0">
            <a:normAutofit/>
          </a:bodyPr>
          <a:lstStyle>
            <a:lvl1pPr eaLnBrk="1" latinLnBrk="0" hangingPunct="1">
              <a:buNone/>
              <a:defRPr kumimoji="0" lang="es-ES"/>
            </a:lvl1pPr>
          </a:lstStyle>
          <a:p>
            <a:pPr lvl="0"/>
            <a:r>
              <a:rPr lang="es-ES" noProof="0"/>
              <a:t>Haga clic en el icono para agregar medios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7702484" y="838201"/>
            <a:ext cx="3759200" cy="4636911"/>
          </a:xfrm>
        </p:spPr>
        <p:txBody>
          <a:bodyPr>
            <a:normAutofit/>
          </a:bodyPr>
          <a:lstStyle>
            <a:lvl1pPr marL="0" indent="0" algn="l" eaLnBrk="1" latinLnBrk="0" hangingPunct="1">
              <a:buNone/>
              <a:defRPr kumimoji="0" lang="es-ES"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18BB59C0-1463-4D28-AAF3-197CCEAF713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es-ES" b="1">
                <a:solidFill>
                  <a:prstClr val="whit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949F1D6-31FB-4DB7-8AE6-D7937A25EC89}" type="datetime1">
              <a:rPr lang="ca-ES" smtClean="0"/>
              <a:t>20/8/2019</a:t>
            </a:fld>
            <a:endParaRPr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0C09C21-B327-48FE-AD2E-D9559EE7100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es-ES" b="1">
                <a:solidFill>
                  <a:prstClr val="whit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CF3F61A9-57E8-488D-89CD-15025A90D33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b="1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8A7DAB7-0C6E-457F-8574-FE14A0F6BD0A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583169103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EF823A48-825C-46CA-9127-FE079056021B}"/>
              </a:ext>
            </a:extLst>
          </p:cNvPr>
          <p:cNvSpPr/>
          <p:nvPr userDrawn="1"/>
        </p:nvSpPr>
        <p:spPr>
          <a:xfrm>
            <a:off x="2389718" y="4800600"/>
            <a:ext cx="7334249" cy="685800"/>
          </a:xfrm>
          <a:prstGeom prst="rect">
            <a:avLst/>
          </a:prstGeom>
          <a:solidFill>
            <a:schemeClr val="tx1">
              <a:lumMod val="95000"/>
              <a:lumOff val="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1800">
              <a:solidFill>
                <a:prstClr val="white"/>
              </a:solidFill>
              <a:latin typeface="Georgia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>
            <a:normAutofit/>
          </a:bodyPr>
          <a:lstStyle>
            <a:lvl1pPr algn="ctr" eaLnBrk="1" latinLnBrk="0" hangingPunct="1">
              <a:defRPr kumimoji="0" lang="es-ES" sz="1800" b="0" i="1">
                <a:solidFill>
                  <a:schemeClr val="bg1">
                    <a:lumMod val="85000"/>
                  </a:schemeClr>
                </a:solidFill>
                <a:latin typeface="Georgia" pitchFamily="18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 eaLnBrk="1" latinLnBrk="0" hangingPunct="1">
              <a:buNone/>
              <a:defRPr kumimoji="0" lang="es-ES" sz="3200"/>
            </a:lvl1pPr>
            <a:lvl2pPr marL="457200" indent="0" eaLnBrk="1" latinLnBrk="0" hangingPunct="1">
              <a:buNone/>
              <a:defRPr kumimoji="0" lang="es-ES" sz="2800"/>
            </a:lvl2pPr>
            <a:lvl3pPr marL="914400" indent="0" eaLnBrk="1" latinLnBrk="0" hangingPunct="1">
              <a:buNone/>
              <a:defRPr kumimoji="0" lang="es-ES" sz="2400"/>
            </a:lvl3pPr>
            <a:lvl4pPr marL="1371600" indent="0" eaLnBrk="1" latinLnBrk="0" hangingPunct="1">
              <a:buNone/>
              <a:defRPr kumimoji="0" lang="es-ES" sz="2000"/>
            </a:lvl4pPr>
            <a:lvl5pPr marL="1828800" indent="0" eaLnBrk="1" latinLnBrk="0" hangingPunct="1">
              <a:buNone/>
              <a:defRPr kumimoji="0" lang="es-ES" sz="2000"/>
            </a:lvl5pPr>
            <a:lvl6pPr marL="2286000" indent="0" eaLnBrk="1" latinLnBrk="0" hangingPunct="1">
              <a:buNone/>
              <a:defRPr kumimoji="0" lang="es-ES" sz="2000"/>
            </a:lvl6pPr>
            <a:lvl7pPr marL="2743200" indent="0" eaLnBrk="1" latinLnBrk="0" hangingPunct="1">
              <a:buNone/>
              <a:defRPr kumimoji="0" lang="es-ES" sz="2000"/>
            </a:lvl7pPr>
            <a:lvl8pPr marL="3200400" indent="0" eaLnBrk="1" latinLnBrk="0" hangingPunct="1">
              <a:buNone/>
              <a:defRPr kumimoji="0" lang="es-ES" sz="2000"/>
            </a:lvl8pPr>
            <a:lvl9pPr marL="3657600" indent="0" eaLnBrk="1" latinLnBrk="0" hangingPunct="1">
              <a:buNone/>
              <a:defRPr kumimoji="0" lang="es-ES" sz="2000"/>
            </a:lvl9pPr>
          </a:lstStyle>
          <a:p>
            <a:pPr lvl="0"/>
            <a:r>
              <a:rPr lang="es-ES" noProof="0"/>
              <a:t>Haga clic en el icono para agregar una imagen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562600"/>
            <a:ext cx="7315200" cy="609600"/>
          </a:xfrm>
        </p:spPr>
        <p:txBody>
          <a:bodyPr/>
          <a:lstStyle>
            <a:lvl1pPr marL="0" indent="0" algn="ctr" eaLnBrk="1" latinLnBrk="0" hangingPunct="1">
              <a:buNone/>
              <a:defRPr kumimoji="0" lang="es-ES" sz="1400"/>
            </a:lvl1pPr>
            <a:lvl2pPr marL="457200" indent="0" eaLnBrk="1" latinLnBrk="0" hangingPunct="1">
              <a:buNone/>
              <a:defRPr kumimoji="0" lang="es-ES" sz="1200"/>
            </a:lvl2pPr>
            <a:lvl3pPr marL="914400" indent="0" eaLnBrk="1" latinLnBrk="0" hangingPunct="1">
              <a:buNone/>
              <a:defRPr kumimoji="0" lang="es-ES" sz="1000"/>
            </a:lvl3pPr>
            <a:lvl4pPr marL="1371600" indent="0" eaLnBrk="1" latinLnBrk="0" hangingPunct="1">
              <a:buNone/>
              <a:defRPr kumimoji="0" lang="es-ES" sz="900"/>
            </a:lvl4pPr>
            <a:lvl5pPr marL="1828800" indent="0" eaLnBrk="1" latinLnBrk="0" hangingPunct="1">
              <a:buNone/>
              <a:defRPr kumimoji="0" lang="es-ES" sz="900"/>
            </a:lvl5pPr>
            <a:lvl6pPr marL="2286000" indent="0" eaLnBrk="1" latinLnBrk="0" hangingPunct="1">
              <a:buNone/>
              <a:defRPr kumimoji="0" lang="es-ES" sz="900"/>
            </a:lvl6pPr>
            <a:lvl7pPr marL="2743200" indent="0" eaLnBrk="1" latinLnBrk="0" hangingPunct="1">
              <a:buNone/>
              <a:defRPr kumimoji="0" lang="es-ES" sz="900"/>
            </a:lvl7pPr>
            <a:lvl8pPr marL="3200400" indent="0" eaLnBrk="1" latinLnBrk="0" hangingPunct="1">
              <a:buNone/>
              <a:defRPr kumimoji="0" lang="es-ES" sz="900"/>
            </a:lvl8pPr>
            <a:lvl9pPr marL="3657600" indent="0" eaLnBrk="1" latinLnBrk="0" hangingPunct="1">
              <a:buNone/>
              <a:defRPr kumimoji="0" lang="es-ES"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593BAF31-0B41-4F85-987A-CAEC54173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es-ES" b="1">
                <a:solidFill>
                  <a:prstClr val="whit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1176C30-84E2-4727-AD9F-113CA7F3FCCB}" type="datetime1">
              <a:rPr lang="ca-ES" smtClean="0"/>
              <a:t>20/8/2019</a:t>
            </a:fld>
            <a:endParaRPr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DBFB41E2-6C8B-427F-8772-70DC76196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es-ES" b="1">
                <a:solidFill>
                  <a:prstClr val="whit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63D01FB9-B2F8-4AB4-A35E-0E1E1EF29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41C247A-DD41-414D-B255-1F2C68E557CD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872105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ítulo y texto vertical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414867"/>
            <a:ext cx="6705600" cy="457200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>
            <a:lvl1pPr algn="l" eaLnBrk="1" latinLnBrk="0" hangingPunct="1">
              <a:defRPr kumimoji="0" lang="es-ES" sz="28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1C3082-8416-4EAF-A556-9CA8A5DA3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F65A5E8-1FD3-4A46-AC6E-6DC2D4FE9FFE}" type="datetime1">
              <a:rPr lang="ca-ES" smtClean="0"/>
              <a:t>20/8/2019</a:t>
            </a:fld>
            <a:endParaRPr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8B4C30-1216-47D9-A4D2-2D1D465E1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48DBEF-751B-41BA-81BF-1926F3F9D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10988BA-6D99-41E1-8B8C-C52722E90EBD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2682133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exto y título vertical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68072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74A237-E03F-46E0-AD43-088978DFE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es-ES" b="1">
                <a:solidFill>
                  <a:srgbClr val="262626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EBA5944-1659-4E07-B438-351C23C4D712}" type="datetime1">
              <a:rPr lang="ca-ES" smtClean="0"/>
              <a:t>20/8/2019</a:t>
            </a:fld>
            <a:endParaRPr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9D8C09-3889-4698-9D22-F490C9588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13E9C7-794A-43B5-93A2-EDDE4330F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rgbClr val="474747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8BD0336-609C-4C06-A187-849048397A20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1841158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0EB01-018A-40D6-8995-EC3592AC8AD4}" type="datetime1">
              <a:rPr lang="ca-ES" smtClean="0"/>
              <a:t>20/8/2019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90BC5-59FA-45AC-A92A-6771F415006F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422410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7E2BA280-A2EE-413D-ABAE-F9B55528DC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8" y="20638"/>
            <a:ext cx="4665133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7D688EB5-24B9-44D7-8747-33B1B3B01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484" y="20638"/>
            <a:ext cx="7499349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B2AF8765-00AC-49E3-9BD6-D44606FA306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7" y="2817813"/>
            <a:ext cx="10225616" cy="229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6D5C7BEA-E756-4883-A316-46BC8187CD7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7151" y="2819400"/>
            <a:ext cx="1947333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88F3B940-C3EC-41CC-B136-856A84C86068}"/>
              </a:ext>
            </a:extLst>
          </p:cNvPr>
          <p:cNvPicPr>
            <a:picLocks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7" y="5089526"/>
            <a:ext cx="12130616" cy="173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3">
            <a:extLst>
              <a:ext uri="{FF2B5EF4-FFF2-40B4-BE49-F238E27FC236}">
                <a16:creationId xmlns:a16="http://schemas.microsoft.com/office/drawing/2014/main" id="{534E6047-34DC-4857-A846-585411CDBCB6}"/>
              </a:ext>
            </a:extLst>
          </p:cNvPr>
          <p:cNvSpPr/>
          <p:nvPr userDrawn="1"/>
        </p:nvSpPr>
        <p:spPr>
          <a:xfrm>
            <a:off x="11673417" y="2470150"/>
            <a:ext cx="406400" cy="152400"/>
          </a:xfrm>
          <a:prstGeom prst="rect">
            <a:avLst/>
          </a:prstGeom>
          <a:solidFill>
            <a:srgbClr val="F27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srgbClr val="F47F28"/>
              </a:solidFill>
            </a:endParaRP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4775200" y="1295400"/>
            <a:ext cx="6807200" cy="1416269"/>
          </a:xfrm>
        </p:spPr>
        <p:txBody>
          <a:bodyPr anchor="b">
            <a:normAutofit/>
          </a:bodyPr>
          <a:lstStyle>
            <a:lvl1pPr algn="r" eaLnBrk="1" latinLnBrk="0" hangingPunct="1">
              <a:buNone/>
              <a:defRPr kumimoji="0" lang="es-ES"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792" y="4114800"/>
            <a:ext cx="9753600" cy="914400"/>
          </a:xfrm>
        </p:spPr>
        <p:txBody>
          <a:bodyPr anchor="b">
            <a:normAutofit/>
          </a:bodyPr>
          <a:lstStyle>
            <a:lvl1pPr marL="0" indent="0" eaLnBrk="1" latinLnBrk="0" hangingPunct="1">
              <a:defRPr kumimoji="0" lang="es-ES" sz="3600" b="1" kern="1200" baseline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61B57BE9-5854-4126-AA80-26D4A9E0641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es-ES" b="1">
                <a:solidFill>
                  <a:prstClr val="whit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E991ABC-15B9-4215-BF74-A1134E3EFFB0}" type="datetime1">
              <a:rPr lang="ca-ES" smtClean="0"/>
              <a:t>20/8/2019</a:t>
            </a:fld>
            <a:endParaRPr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A1ACE719-2EA8-45BB-8CAD-91484A7B98D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es-ES" b="1">
                <a:solidFill>
                  <a:prstClr val="whit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AE99B74-0F05-4C31-806E-C1018502F8B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b="1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482B4A7-CF4C-4A68-AAA5-8C270819E719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261915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>
            <a:extLst>
              <a:ext uri="{FF2B5EF4-FFF2-40B4-BE49-F238E27FC236}">
                <a16:creationId xmlns:a16="http://schemas.microsoft.com/office/drawing/2014/main" id="{7B93DA1F-B345-4F58-9069-98E3DEB0F18D}"/>
              </a:ext>
            </a:extLst>
          </p:cNvPr>
          <p:cNvSpPr/>
          <p:nvPr userDrawn="1"/>
        </p:nvSpPr>
        <p:spPr>
          <a:xfrm>
            <a:off x="1016000" y="1946209"/>
            <a:ext cx="2743200" cy="2057400"/>
          </a:xfrm>
          <a:prstGeom prst="ellipse">
            <a:avLst/>
          </a:prstGeom>
          <a:gradFill flip="none" rotWithShape="1">
            <a:gsLst>
              <a:gs pos="0">
                <a:srgbClr val="F39C29"/>
              </a:gs>
              <a:gs pos="50000">
                <a:srgbClr val="F7931D"/>
              </a:gs>
              <a:gs pos="100000">
                <a:srgbClr val="FF6600"/>
              </a:gs>
            </a:gsLst>
            <a:path path="circle">
              <a:fillToRect l="50000" t="50000" r="50000" b="50000"/>
            </a:path>
            <a:tileRect/>
          </a:gradFill>
          <a:ln w="82550">
            <a:noFill/>
          </a:ln>
          <a:effectLst>
            <a:outerShdw blurRad="152400" dist="165100" dir="5400000" sx="90000" sy="-19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800" b="0">
                <a:solidFill>
                  <a:prstClr val="white"/>
                </a:solidFill>
              </a:rPr>
              <a:t>             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C32FEA1F-36A3-49EE-A1BF-DE6C71D1C809}"/>
              </a:ext>
            </a:extLst>
          </p:cNvPr>
          <p:cNvSpPr/>
          <p:nvPr userDrawn="1"/>
        </p:nvSpPr>
        <p:spPr>
          <a:xfrm>
            <a:off x="11582400" y="5265739"/>
            <a:ext cx="609600" cy="96837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800" b="0">
                <a:solidFill>
                  <a:srgbClr val="FF6600"/>
                </a:solidFill>
              </a:rPr>
              <a:t>           </a:t>
            </a:r>
          </a:p>
        </p:txBody>
      </p:sp>
      <p:sp>
        <p:nvSpPr>
          <p:cNvPr id="6" name="Oval 8">
            <a:extLst>
              <a:ext uri="{FF2B5EF4-FFF2-40B4-BE49-F238E27FC236}">
                <a16:creationId xmlns:a16="http://schemas.microsoft.com/office/drawing/2014/main" id="{0089BB2D-5AD0-438C-AB12-D83162886CFE}"/>
              </a:ext>
            </a:extLst>
          </p:cNvPr>
          <p:cNvSpPr/>
          <p:nvPr userDrawn="1"/>
        </p:nvSpPr>
        <p:spPr>
          <a:xfrm>
            <a:off x="1343104" y="1992354"/>
            <a:ext cx="2111296" cy="1295400"/>
          </a:xfrm>
          <a:prstGeom prst="ellipse">
            <a:avLst/>
          </a:prstGeom>
          <a:gradFill flip="none" rotWithShape="1">
            <a:gsLst>
              <a:gs pos="63000">
                <a:schemeClr val="bg1">
                  <a:alpha val="7000"/>
                </a:schemeClr>
              </a:gs>
              <a:gs pos="72000">
                <a:schemeClr val="bg1">
                  <a:alpha val="15000"/>
                </a:schemeClr>
              </a:gs>
              <a:gs pos="91000">
                <a:schemeClr val="bg1">
                  <a:alpha val="28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800" b="0">
                <a:solidFill>
                  <a:prstClr val="white"/>
                </a:solidFill>
              </a:rPr>
              <a:t>      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2400" y="1992354"/>
            <a:ext cx="7823200" cy="1970046"/>
          </a:xfrm>
        </p:spPr>
        <p:txBody>
          <a:bodyPr>
            <a:normAutofit/>
          </a:bodyPr>
          <a:lstStyle>
            <a:lvl1pPr algn="l" eaLnBrk="1" latinLnBrk="0" hangingPunct="1">
              <a:defRPr kumimoji="0" lang="es-ES" sz="3000" b="1" cap="all"/>
            </a:lvl1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5105401"/>
            <a:ext cx="10972801" cy="375787"/>
          </a:xfrm>
        </p:spPr>
        <p:txBody>
          <a:bodyPr anchor="b">
            <a:normAutofit/>
          </a:bodyPr>
          <a:lstStyle>
            <a:lvl1pPr marL="0" indent="0" algn="r" eaLnBrk="1" latinLnBrk="0" hangingPunct="1">
              <a:buNone/>
              <a:defRPr kumimoji="0" lang="es-ES"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eaLnBrk="1" latinLnBrk="0" hangingPunct="1">
              <a:buNone/>
              <a:defRPr kumimoji="0" lang="es-ES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eaLnBrk="1" latinLnBrk="0" hangingPunct="1">
              <a:buNone/>
              <a:defRPr kumimoji="0" lang="es-ES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eaLnBrk="1" latinLnBrk="0" hangingPunct="1">
              <a:buNone/>
              <a:defRPr kumimoji="0" lang="es-ES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eaLnBrk="1" latinLnBrk="0" hangingPunct="1">
              <a:buNone/>
              <a:defRPr kumimoji="0" lang="es-ES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eaLnBrk="1" latinLnBrk="0" hangingPunct="1">
              <a:buNone/>
              <a:defRPr kumimoji="0" lang="es-ES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eaLnBrk="1" latinLnBrk="0" hangingPunct="1">
              <a:buNone/>
              <a:defRPr kumimoji="0" lang="es-ES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eaLnBrk="1" latinLnBrk="0" hangingPunct="1">
              <a:buNone/>
              <a:defRPr kumimoji="0" lang="es-ES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eaLnBrk="1" latinLnBrk="0" hangingPunct="1">
              <a:buNone/>
              <a:defRPr kumimoji="0" lang="es-ES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6668445-2FBD-4ABE-91BD-BF6FC4C7F58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es-ES" b="1">
                <a:solidFill>
                  <a:srgbClr val="262626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112C05B-13CA-4A75-AE6F-DC2AA477CB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1">
                <a:solidFill>
                  <a:srgbClr val="474747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97C2482-EC54-4E8F-AABC-F0E9D4314978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0326438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contenid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CF0746B9-4511-4614-A5C0-808C9F12F4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" r="5875" b="5263"/>
          <a:stretch>
            <a:fillRect/>
          </a:stretch>
        </p:blipFill>
        <p:spPr bwMode="auto">
          <a:xfrm>
            <a:off x="4233" y="5867400"/>
            <a:ext cx="121920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573" y="76200"/>
            <a:ext cx="11204027" cy="685800"/>
          </a:xfrm>
        </p:spPr>
        <p:txBody>
          <a:bodyPr>
            <a:normAutofit/>
          </a:bodyPr>
          <a:lstStyle>
            <a:lvl1pPr algn="l" eaLnBrk="1" latinLnBrk="0" hangingPunct="1">
              <a:defRPr kumimoji="0" lang="es-ES" sz="3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eaLnBrk="1" latinLnBrk="0" hangingPunct="1">
              <a:defRPr kumimoji="0" lang="es-ES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eaLnBrk="1" latinLnBrk="0" hangingPunct="1">
              <a:defRPr kumimoji="0" lang="es-ES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eaLnBrk="1" latinLnBrk="0" hangingPunct="1">
              <a:defRPr kumimoji="0" lang="es-ES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eaLnBrk="1" latinLnBrk="0" hangingPunct="1">
              <a:defRPr kumimoji="0" lang="es-ES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408E503-C168-466A-AA7E-0B459881B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es-ES" b="1">
                <a:solidFill>
                  <a:srgbClr val="262626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CA2F008-8CD0-48BD-B718-552A084EAC7D}" type="datetime1">
              <a:rPr lang="ca-ES" smtClean="0"/>
              <a:t>20/8/2019</a:t>
            </a:fld>
            <a:endParaRPr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6942B1E-DA01-43B3-AF0C-C7F23D055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es-ES" b="1">
                <a:solidFill>
                  <a:srgbClr val="262626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13CB378-D7A3-4E70-8F22-640695FE9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rgbClr val="474747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7EA5528-D21E-44BD-8981-26501FCA2FB3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7599765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contenido: Énfasis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</p:spPr>
        <p:txBody>
          <a:bodyPr/>
          <a:lstStyle>
            <a:lvl1pPr eaLnBrk="1" latinLnBrk="0" hangingPunct="1">
              <a:defRPr kumimoji="0" lang="es-ES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eaLnBrk="1" latinLnBrk="0" hangingPunct="1">
              <a:defRPr kumimoji="0" lang="es-ES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eaLnBrk="1" latinLnBrk="0" hangingPunct="1">
              <a:defRPr kumimoji="0" lang="es-ES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eaLnBrk="1" latinLnBrk="0" hangingPunct="1">
              <a:defRPr kumimoji="0" lang="es-ES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eaLnBrk="1" latinLnBrk="0" hangingPunct="1">
              <a:defRPr kumimoji="0" lang="es-ES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DC0D5623-9806-400B-A0A6-9560B1BF9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es-ES" b="1">
                <a:solidFill>
                  <a:srgbClr val="262626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27FCF3C-589D-4D9D-ABFD-B3BF4C8A0FBB}" type="datetime1">
              <a:rPr lang="ca-ES" smtClean="0"/>
              <a:t>20/8/2019</a:t>
            </a:fld>
            <a:endParaRPr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22F5E3EE-845C-456D-9E09-2936E0335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es-ES" b="1">
                <a:solidFill>
                  <a:srgbClr val="262626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84AEF8C3-D97E-4B19-BFA7-F3164413B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rgbClr val="474747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615EA12-083B-4034-86F4-178DAF1F2C71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7851616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999" y="1"/>
            <a:ext cx="9424020" cy="838200"/>
          </a:xfrm>
        </p:spPr>
        <p:txBody>
          <a:bodyPr anchor="b">
            <a:normAutofit/>
          </a:bodyPr>
          <a:lstStyle>
            <a:lvl1pPr algn="l" eaLnBrk="1" latinLnBrk="0" hangingPunct="1">
              <a:defRPr kumimoji="0" lang="es-ES" sz="2800"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6402"/>
            <a:ext cx="5384800" cy="3971455"/>
          </a:xfrm>
        </p:spPr>
        <p:txBody>
          <a:bodyPr/>
          <a:lstStyle>
            <a:lvl1pPr eaLnBrk="1" latinLnBrk="0" hangingPunct="1">
              <a:defRPr kumimoji="0" lang="es-ES"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eaLnBrk="1" latinLnBrk="0" hangingPunct="1">
              <a:defRPr kumimoji="0" lang="es-ES"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eaLnBrk="1" latinLnBrk="0" hangingPunct="1">
              <a:defRPr kumimoji="0" lang="es-ES"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eaLnBrk="1" latinLnBrk="0" hangingPunct="1">
              <a:defRPr kumimoji="0" lang="es-ES"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eaLnBrk="1" latinLnBrk="0" hangingPunct="1">
              <a:defRPr kumimoji="0" lang="es-ES"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 eaLnBrk="1" latinLnBrk="0" hangingPunct="1">
              <a:defRPr kumimoji="0" lang="es-ES" sz="1800"/>
            </a:lvl6pPr>
            <a:lvl7pPr eaLnBrk="1" latinLnBrk="0" hangingPunct="1">
              <a:defRPr kumimoji="0" lang="es-ES" sz="1800"/>
            </a:lvl7pPr>
            <a:lvl8pPr eaLnBrk="1" latinLnBrk="0" hangingPunct="1">
              <a:defRPr kumimoji="0" lang="es-ES" sz="1800"/>
            </a:lvl8pPr>
            <a:lvl9pPr eaLnBrk="1" latinLnBrk="0" hangingPunct="1">
              <a:defRPr kumimoji="0" lang="es-ES"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6400"/>
            <a:ext cx="5384800" cy="3971454"/>
          </a:xfrm>
        </p:spPr>
        <p:txBody>
          <a:bodyPr/>
          <a:lstStyle>
            <a:lvl1pPr eaLnBrk="1" latinLnBrk="0" hangingPunct="1">
              <a:defRPr kumimoji="0" lang="es-ES"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eaLnBrk="1" latinLnBrk="0" hangingPunct="1">
              <a:defRPr kumimoji="0" lang="es-ES"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eaLnBrk="1" latinLnBrk="0" hangingPunct="1">
              <a:defRPr kumimoji="0" lang="es-ES"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eaLnBrk="1" latinLnBrk="0" hangingPunct="1">
              <a:defRPr kumimoji="0" lang="es-ES"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eaLnBrk="1" latinLnBrk="0" hangingPunct="1">
              <a:defRPr kumimoji="0" lang="es-ES"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 eaLnBrk="1" latinLnBrk="0" hangingPunct="1">
              <a:defRPr kumimoji="0" lang="es-ES" sz="1800"/>
            </a:lvl6pPr>
            <a:lvl7pPr eaLnBrk="1" latinLnBrk="0" hangingPunct="1">
              <a:defRPr kumimoji="0" lang="es-ES" sz="1800"/>
            </a:lvl7pPr>
            <a:lvl8pPr eaLnBrk="1" latinLnBrk="0" hangingPunct="1">
              <a:defRPr kumimoji="0" lang="es-ES" sz="1800"/>
            </a:lvl8pPr>
            <a:lvl9pPr eaLnBrk="1" latinLnBrk="0" hangingPunct="1">
              <a:defRPr kumimoji="0" lang="es-ES"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C03EC2-1E9D-465D-AA0E-C8DB6E68A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092F6D7-0BB9-48B5-BE6D-DD5423F6833C}" type="datetime1">
              <a:rPr lang="ca-ES" smtClean="0"/>
              <a:t>20/8/2019</a:t>
            </a:fld>
            <a:endParaRPr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C634A7-A4B4-443B-AF98-00874502E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33F755-4CCD-4799-AF35-7DB40C7DB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6512379-7375-4F3F-A43D-6EAAC4D133CB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913856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>
            <a:extLst>
              <a:ext uri="{FF2B5EF4-FFF2-40B4-BE49-F238E27FC236}">
                <a16:creationId xmlns:a16="http://schemas.microsoft.com/office/drawing/2014/main" id="{57817895-431E-44FF-B545-5D394672C1D6}"/>
              </a:ext>
            </a:extLst>
          </p:cNvPr>
          <p:cNvSpPr/>
          <p:nvPr userDrawn="1"/>
        </p:nvSpPr>
        <p:spPr>
          <a:xfrm>
            <a:off x="1016000" y="1946209"/>
            <a:ext cx="2743200" cy="2057400"/>
          </a:xfrm>
          <a:prstGeom prst="ellipse">
            <a:avLst/>
          </a:prstGeom>
          <a:gradFill flip="none" rotWithShape="1">
            <a:gsLst>
              <a:gs pos="0">
                <a:srgbClr val="F39C29"/>
              </a:gs>
              <a:gs pos="50000">
                <a:srgbClr val="F7931D"/>
              </a:gs>
              <a:gs pos="100000">
                <a:srgbClr val="FF6600"/>
              </a:gs>
            </a:gsLst>
            <a:path path="circle">
              <a:fillToRect l="50000" t="50000" r="50000" b="50000"/>
            </a:path>
            <a:tileRect/>
          </a:gradFill>
          <a:ln w="82550">
            <a:noFill/>
          </a:ln>
          <a:effectLst>
            <a:outerShdw blurRad="152400" dist="165100" dir="5400000" sx="90000" sy="-19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800" b="0">
                <a:solidFill>
                  <a:prstClr val="white"/>
                </a:solidFill>
              </a:rPr>
              <a:t>             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7758A892-43E4-42CA-AD6B-547EA5E8E379}"/>
              </a:ext>
            </a:extLst>
          </p:cNvPr>
          <p:cNvSpPr/>
          <p:nvPr userDrawn="1"/>
        </p:nvSpPr>
        <p:spPr>
          <a:xfrm>
            <a:off x="11582400" y="5265739"/>
            <a:ext cx="609600" cy="96837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800" b="0">
                <a:solidFill>
                  <a:srgbClr val="FF6600"/>
                </a:solidFill>
              </a:rPr>
              <a:t>           </a:t>
            </a:r>
          </a:p>
        </p:txBody>
      </p:sp>
      <p:sp>
        <p:nvSpPr>
          <p:cNvPr id="6" name="Oval 8">
            <a:extLst>
              <a:ext uri="{FF2B5EF4-FFF2-40B4-BE49-F238E27FC236}">
                <a16:creationId xmlns:a16="http://schemas.microsoft.com/office/drawing/2014/main" id="{1017673F-1F43-4D4D-9CAC-5A149D68B7ED}"/>
              </a:ext>
            </a:extLst>
          </p:cNvPr>
          <p:cNvSpPr/>
          <p:nvPr userDrawn="1"/>
        </p:nvSpPr>
        <p:spPr>
          <a:xfrm>
            <a:off x="1343104" y="1992354"/>
            <a:ext cx="2111296" cy="1295400"/>
          </a:xfrm>
          <a:prstGeom prst="ellipse">
            <a:avLst/>
          </a:prstGeom>
          <a:gradFill flip="none" rotWithShape="1">
            <a:gsLst>
              <a:gs pos="63000">
                <a:schemeClr val="bg1">
                  <a:alpha val="7000"/>
                </a:schemeClr>
              </a:gs>
              <a:gs pos="72000">
                <a:schemeClr val="bg1">
                  <a:alpha val="15000"/>
                </a:schemeClr>
              </a:gs>
              <a:gs pos="91000">
                <a:schemeClr val="bg1">
                  <a:alpha val="28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800" b="0">
                <a:solidFill>
                  <a:prstClr val="white"/>
                </a:solidFill>
              </a:rPr>
              <a:t>      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2400" y="1992354"/>
            <a:ext cx="7823200" cy="1970046"/>
          </a:xfrm>
        </p:spPr>
        <p:txBody>
          <a:bodyPr>
            <a:normAutofit/>
          </a:bodyPr>
          <a:lstStyle>
            <a:lvl1pPr algn="l" eaLnBrk="1" latinLnBrk="0" hangingPunct="1">
              <a:defRPr kumimoji="0" lang="es-ES" sz="3000" b="1" cap="all"/>
            </a:lvl1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5105401"/>
            <a:ext cx="10972801" cy="375787"/>
          </a:xfrm>
        </p:spPr>
        <p:txBody>
          <a:bodyPr anchor="b">
            <a:normAutofit/>
          </a:bodyPr>
          <a:lstStyle>
            <a:lvl1pPr marL="0" indent="0" algn="r" eaLnBrk="1" latinLnBrk="0" hangingPunct="1">
              <a:buNone/>
              <a:defRPr kumimoji="0" lang="es-ES"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eaLnBrk="1" latinLnBrk="0" hangingPunct="1">
              <a:buNone/>
              <a:defRPr kumimoji="0" lang="es-ES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eaLnBrk="1" latinLnBrk="0" hangingPunct="1">
              <a:buNone/>
              <a:defRPr kumimoji="0" lang="es-ES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eaLnBrk="1" latinLnBrk="0" hangingPunct="1">
              <a:buNone/>
              <a:defRPr kumimoji="0" lang="es-ES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eaLnBrk="1" latinLnBrk="0" hangingPunct="1">
              <a:buNone/>
              <a:defRPr kumimoji="0" lang="es-ES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eaLnBrk="1" latinLnBrk="0" hangingPunct="1">
              <a:buNone/>
              <a:defRPr kumimoji="0" lang="es-ES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eaLnBrk="1" latinLnBrk="0" hangingPunct="1">
              <a:buNone/>
              <a:defRPr kumimoji="0" lang="es-ES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eaLnBrk="1" latinLnBrk="0" hangingPunct="1">
              <a:buNone/>
              <a:defRPr kumimoji="0" lang="es-ES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eaLnBrk="1" latinLnBrk="0" hangingPunct="1">
              <a:buNone/>
              <a:defRPr kumimoji="0" lang="es-ES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2CB530D-8296-4BEC-9C8B-9F46322C933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es-ES" b="1">
                <a:solidFill>
                  <a:srgbClr val="262626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2E5C6BE-FAE3-4CCF-B88D-8E453B483A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1">
                <a:solidFill>
                  <a:srgbClr val="474747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2B5C441-8D5B-47F6-9511-EBE7AC1135F1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5078652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ólo el títul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>
            <a:extLst>
              <a:ext uri="{FF2B5EF4-FFF2-40B4-BE49-F238E27FC236}">
                <a16:creationId xmlns:a16="http://schemas.microsoft.com/office/drawing/2014/main" id="{100D2235-ACB4-44B9-A78F-D701D4AD45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3259667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9200" y="2077200"/>
            <a:ext cx="9347200" cy="1143000"/>
          </a:xfrm>
        </p:spPr>
        <p:txBody>
          <a:bodyPr/>
          <a:lstStyle>
            <a:lvl1pPr algn="l" eaLnBrk="1" latinLnBrk="0" hangingPunct="1">
              <a:defRPr kumimoji="0" lang="es-ES"/>
            </a:lvl1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0984F87B-7318-4BA9-AFDC-54FFA1195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es-ES" b="1">
                <a:solidFill>
                  <a:prstClr val="whit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65D853F-A7E1-400F-AD09-0B1E33F6AE1E}" type="datetime1">
              <a:rPr lang="ca-ES" smtClean="0"/>
              <a:t>20/8/2019</a:t>
            </a:fld>
            <a:endParaRPr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EB39A1E4-F6AC-4A72-9AE3-386B88216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es-ES" b="1">
                <a:solidFill>
                  <a:prstClr val="whit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48B788E3-B95D-4921-8B36-4D87B9EA2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A8C658E-9D6A-429B-842B-B2DB60278DF4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90130919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ólo el título: Énfasis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87200" y="3081000"/>
            <a:ext cx="11582400" cy="1095600"/>
          </a:xfrm>
        </p:spPr>
        <p:txBody>
          <a:bodyPr>
            <a:normAutofit/>
          </a:bodyPr>
          <a:lstStyle>
            <a:lvl1pPr algn="ctr" eaLnBrk="1" latinLnBrk="0" hangingPunct="1">
              <a:defRPr kumimoji="0" lang="es-ES" sz="4600" b="1" kern="1200" spc="-150" baseline="0">
                <a:ln>
                  <a:gradFill>
                    <a:gsLst>
                      <a:gs pos="0">
                        <a:schemeClr val="bg1"/>
                      </a:gs>
                      <a:gs pos="50000">
                        <a:schemeClr val="bg1">
                          <a:lumMod val="75000"/>
                        </a:schemeClr>
                      </a:gs>
                    </a:gsLst>
                    <a:lin ang="5400000" scaled="0"/>
                  </a:gradFill>
                </a:ln>
                <a:gradFill>
                  <a:gsLst>
                    <a:gs pos="11000">
                      <a:schemeClr val="bg1">
                        <a:lumMod val="75000"/>
                      </a:schemeClr>
                    </a:gs>
                    <a:gs pos="91000">
                      <a:schemeClr val="bg1"/>
                    </a:gs>
                  </a:gsLst>
                  <a:lin ang="16200000" scaled="1"/>
                </a:gradFill>
                <a:effectLst>
                  <a:outerShdw blurRad="38100" algn="ctr" rotWithShape="0">
                    <a:prstClr val="black">
                      <a:alpha val="25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378603" y="2424752"/>
            <a:ext cx="11592000" cy="639762"/>
          </a:xfrm>
        </p:spPr>
        <p:txBody>
          <a:bodyPr anchor="b">
            <a:normAutofit/>
          </a:bodyPr>
          <a:lstStyle>
            <a:lvl1pPr marL="0" indent="0" algn="ctr" eaLnBrk="1" latinLnBrk="0" hangingPunct="1">
              <a:buNone/>
              <a:defRPr kumimoji="0" lang="es-ES" sz="2800" kern="1200">
                <a:solidFill>
                  <a:srgbClr val="2E507A">
                    <a:alpha val="81000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indent="0" eaLnBrk="1" latinLnBrk="0" hangingPunct="1">
              <a:buNone/>
              <a:defRPr kumimoji="0" lang="es-ES" sz="2000" b="1"/>
            </a:lvl2pPr>
            <a:lvl3pPr marL="914400" indent="0" eaLnBrk="1" latinLnBrk="0" hangingPunct="1">
              <a:buNone/>
              <a:defRPr kumimoji="0" lang="es-ES" sz="1800" b="1"/>
            </a:lvl3pPr>
            <a:lvl4pPr marL="1371600" indent="0" eaLnBrk="1" latinLnBrk="0" hangingPunct="1">
              <a:buNone/>
              <a:defRPr kumimoji="0" lang="es-ES" sz="1600" b="1"/>
            </a:lvl4pPr>
            <a:lvl5pPr marL="1828800" indent="0" eaLnBrk="1" latinLnBrk="0" hangingPunct="1">
              <a:buNone/>
              <a:defRPr kumimoji="0" lang="es-ES" sz="1600" b="1"/>
            </a:lvl5pPr>
            <a:lvl6pPr marL="2286000" indent="0" eaLnBrk="1" latinLnBrk="0" hangingPunct="1">
              <a:buNone/>
              <a:defRPr kumimoji="0" lang="es-ES" sz="1600" b="1"/>
            </a:lvl6pPr>
            <a:lvl7pPr marL="2743200" indent="0" eaLnBrk="1" latinLnBrk="0" hangingPunct="1">
              <a:buNone/>
              <a:defRPr kumimoji="0" lang="es-ES" sz="1600" b="1"/>
            </a:lvl7pPr>
            <a:lvl8pPr marL="3200400" indent="0" eaLnBrk="1" latinLnBrk="0" hangingPunct="1">
              <a:buNone/>
              <a:defRPr kumimoji="0" lang="es-ES" sz="1600" b="1"/>
            </a:lvl8pPr>
            <a:lvl9pPr marL="3657600" indent="0" eaLnBrk="1" latinLnBrk="0" hangingPunct="1">
              <a:buNone/>
              <a:defRPr kumimoji="0" lang="es-ES"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BA0E0632-6167-49B4-B8EF-E5A4BBBF0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94C4532-78CB-4DDF-BCEF-E48CFADC17B4}" type="datetime1">
              <a:rPr lang="ca-ES" smtClean="0"/>
              <a:t>20/8/2019</a:t>
            </a:fld>
            <a:endParaRPr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547F9A76-32E5-4E08-99A0-7427113D8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CDF61D33-15CE-4BE6-B3E9-8599EE3AE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28D8398-236B-4BF6-A690-E629AEF5939B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48322818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ítulo con texto 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8EEFA616-4867-401E-B9F8-9FB41063479F}"/>
              </a:ext>
            </a:extLst>
          </p:cNvPr>
          <p:cNvSpPr/>
          <p:nvPr userDrawn="1"/>
        </p:nvSpPr>
        <p:spPr>
          <a:xfrm>
            <a:off x="0" y="2895600"/>
            <a:ext cx="10058400" cy="2133600"/>
          </a:xfrm>
          <a:prstGeom prst="rect">
            <a:avLst/>
          </a:prstGeom>
          <a:gradFill flip="none" rotWithShape="1">
            <a:gsLst>
              <a:gs pos="63000">
                <a:schemeClr val="tx1">
                  <a:lumMod val="85000"/>
                  <a:lumOff val="15000"/>
                  <a:alpha val="49000"/>
                </a:schemeClr>
              </a:gs>
              <a:gs pos="100000">
                <a:schemeClr val="tx1">
                  <a:lumMod val="95000"/>
                  <a:lumOff val="5000"/>
                  <a:alpha val="5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white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53156" y="3200400"/>
            <a:ext cx="9347200" cy="1676400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defRPr kumimoji="0" lang="es-ES" sz="4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6197600" y="664780"/>
            <a:ext cx="5588000" cy="381000"/>
          </a:xfrm>
        </p:spPr>
        <p:txBody>
          <a:bodyPr>
            <a:normAutofit/>
          </a:bodyPr>
          <a:lstStyle>
            <a:lvl1pPr algn="r" eaLnBrk="1" latinLnBrk="0" hangingPunct="1">
              <a:buNone/>
              <a:defRPr kumimoji="0" lang="es-ES" sz="1800" b="1" kern="120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DE69EFA0-7ED3-4D57-921B-65319B5496C1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es-ES" b="1">
                <a:solidFill>
                  <a:prstClr val="whit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547D5DA-E520-47E1-A76D-689297FAEF8E}" type="datetime1">
              <a:rPr lang="ca-ES" smtClean="0"/>
              <a:t>20/8/2019</a:t>
            </a:fld>
            <a:endParaRPr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5136FD1B-8EAC-4197-A155-FDB6273EEB7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es-ES" b="1">
                <a:solidFill>
                  <a:prstClr val="whit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E845B12F-C8A6-40CE-BC02-133E77A647F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b="1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C13465F-85DA-483B-9988-10EC5B09E4FC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2001843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609600"/>
            <a:ext cx="4011084" cy="825500"/>
          </a:xfrm>
        </p:spPr>
        <p:txBody>
          <a:bodyPr anchor="b"/>
          <a:lstStyle>
            <a:lvl1pPr algn="l" eaLnBrk="1" latinLnBrk="0" hangingPunct="1">
              <a:defRPr kumimoji="0" lang="es-ES" sz="2000" b="1"/>
            </a:lvl1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1533" y="609600"/>
            <a:ext cx="6815667" cy="5334000"/>
          </a:xfrm>
        </p:spPr>
        <p:txBody>
          <a:bodyPr/>
          <a:lstStyle>
            <a:lvl1pPr eaLnBrk="1" latinLnBrk="0" hangingPunct="1">
              <a:defRPr kumimoji="0" lang="es-ES" sz="2800">
                <a:solidFill>
                  <a:schemeClr val="bg1"/>
                </a:solidFill>
              </a:defRPr>
            </a:lvl1pPr>
            <a:lvl2pPr eaLnBrk="1" latinLnBrk="0" hangingPunct="1">
              <a:defRPr kumimoji="0" lang="es-ES" sz="2800">
                <a:solidFill>
                  <a:schemeClr val="bg1"/>
                </a:solidFill>
              </a:defRPr>
            </a:lvl2pPr>
            <a:lvl3pPr eaLnBrk="1" latinLnBrk="0" hangingPunct="1">
              <a:defRPr kumimoji="0" lang="es-ES" sz="2400">
                <a:solidFill>
                  <a:schemeClr val="bg1"/>
                </a:solidFill>
              </a:defRPr>
            </a:lvl3pPr>
            <a:lvl4pPr eaLnBrk="1" latinLnBrk="0" hangingPunct="1">
              <a:defRPr kumimoji="0" lang="es-ES" sz="2000">
                <a:solidFill>
                  <a:schemeClr val="bg1"/>
                </a:solidFill>
              </a:defRPr>
            </a:lvl4pPr>
            <a:lvl5pPr eaLnBrk="1" latinLnBrk="0" hangingPunct="1">
              <a:defRPr kumimoji="0" lang="es-ES" sz="2000">
                <a:solidFill>
                  <a:schemeClr val="bg1"/>
                </a:solidFill>
              </a:defRPr>
            </a:lvl5pPr>
            <a:lvl6pPr eaLnBrk="1" latinLnBrk="0" hangingPunct="1">
              <a:defRPr kumimoji="0" lang="es-ES" sz="2000"/>
            </a:lvl6pPr>
            <a:lvl7pPr eaLnBrk="1" latinLnBrk="0" hangingPunct="1">
              <a:defRPr kumimoji="0" lang="es-ES" sz="2000"/>
            </a:lvl7pPr>
            <a:lvl8pPr eaLnBrk="1" latinLnBrk="0" hangingPunct="1">
              <a:defRPr kumimoji="0" lang="es-ES" sz="2000"/>
            </a:lvl8pPr>
            <a:lvl9pPr eaLnBrk="1" latinLnBrk="0" hangingPunct="1">
              <a:defRPr kumimoji="0" lang="es-ES"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1435102"/>
            <a:ext cx="4011084" cy="3822699"/>
          </a:xfrm>
        </p:spPr>
        <p:txBody>
          <a:bodyPr/>
          <a:lstStyle>
            <a:lvl1pPr marL="0" indent="0" eaLnBrk="1" latinLnBrk="0" hangingPunct="1">
              <a:buNone/>
              <a:defRPr kumimoji="0" lang="es-ES"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eaLnBrk="1" latinLnBrk="0" hangingPunct="1">
              <a:buNone/>
              <a:defRPr kumimoji="0" lang="es-ES" sz="1200"/>
            </a:lvl2pPr>
            <a:lvl3pPr marL="914400" indent="0" eaLnBrk="1" latinLnBrk="0" hangingPunct="1">
              <a:buNone/>
              <a:defRPr kumimoji="0" lang="es-ES" sz="1000"/>
            </a:lvl3pPr>
            <a:lvl4pPr marL="1371600" indent="0" eaLnBrk="1" latinLnBrk="0" hangingPunct="1">
              <a:buNone/>
              <a:defRPr kumimoji="0" lang="es-ES" sz="900"/>
            </a:lvl4pPr>
            <a:lvl5pPr marL="1828800" indent="0" eaLnBrk="1" latinLnBrk="0" hangingPunct="1">
              <a:buNone/>
              <a:defRPr kumimoji="0" lang="es-ES" sz="900"/>
            </a:lvl5pPr>
            <a:lvl6pPr marL="2286000" indent="0" eaLnBrk="1" latinLnBrk="0" hangingPunct="1">
              <a:buNone/>
              <a:defRPr kumimoji="0" lang="es-ES" sz="900"/>
            </a:lvl6pPr>
            <a:lvl7pPr marL="2743200" indent="0" eaLnBrk="1" latinLnBrk="0" hangingPunct="1">
              <a:buNone/>
              <a:defRPr kumimoji="0" lang="es-ES" sz="900"/>
            </a:lvl7pPr>
            <a:lvl8pPr marL="3200400" indent="0" eaLnBrk="1" latinLnBrk="0" hangingPunct="1">
              <a:buNone/>
              <a:defRPr kumimoji="0" lang="es-ES" sz="900"/>
            </a:lvl8pPr>
            <a:lvl9pPr marL="3657600" indent="0" eaLnBrk="1" latinLnBrk="0" hangingPunct="1">
              <a:buNone/>
              <a:defRPr kumimoji="0" lang="es-ES"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E832BE-9183-4A53-9408-78F093160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es-ES" b="1">
                <a:solidFill>
                  <a:prstClr val="whit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47CDB60-6BD8-4AEA-86F3-D671E1E605B3}" type="datetime1">
              <a:rPr lang="ca-ES" smtClean="0"/>
              <a:t>20/8/2019</a:t>
            </a:fld>
            <a:endParaRPr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EDA133-9CBF-4E04-AD48-F9066FD8B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es-ES" b="1">
                <a:solidFill>
                  <a:prstClr val="whit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819E57-0C63-4C75-90E8-95822E49A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532C19B-DBE4-46E4-8898-8EBF74EBBD3B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0535805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ido multimedia con títul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>
            <a:extLst>
              <a:ext uri="{FF2B5EF4-FFF2-40B4-BE49-F238E27FC236}">
                <a16:creationId xmlns:a16="http://schemas.microsoft.com/office/drawing/2014/main" id="{01FD61D9-399A-471A-BAB9-6F5C529C7613}"/>
              </a:ext>
            </a:extLst>
          </p:cNvPr>
          <p:cNvSpPr/>
          <p:nvPr userDrawn="1"/>
        </p:nvSpPr>
        <p:spPr>
          <a:xfrm>
            <a:off x="793751" y="4800600"/>
            <a:ext cx="6498167" cy="685800"/>
          </a:xfrm>
          <a:prstGeom prst="rect">
            <a:avLst/>
          </a:prstGeom>
          <a:solidFill>
            <a:schemeClr val="tx1">
              <a:lumMod val="95000"/>
              <a:lumOff val="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1800">
              <a:solidFill>
                <a:prstClr val="white"/>
              </a:solidFill>
              <a:latin typeface="Georgia" pitchFamily="18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08736" y="4800600"/>
            <a:ext cx="6412325" cy="566738"/>
          </a:xfrm>
        </p:spPr>
        <p:txBody>
          <a:bodyPr anchor="b">
            <a:normAutofit/>
          </a:bodyPr>
          <a:lstStyle>
            <a:lvl1pPr algn="ctr" eaLnBrk="1" latinLnBrk="0" hangingPunct="1">
              <a:defRPr kumimoji="0" lang="es-ES" sz="1800" b="0" i="1">
                <a:solidFill>
                  <a:schemeClr val="bg1">
                    <a:lumMod val="85000"/>
                  </a:schemeClr>
                </a:solidFill>
                <a:latin typeface="Georgia" pitchFamily="18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9" name="Media Placeholder 8"/>
          <p:cNvSpPr>
            <a:spLocks noGrp="1"/>
          </p:cNvSpPr>
          <p:nvPr>
            <p:ph type="media" sz="quarter" idx="13"/>
          </p:nvPr>
        </p:nvSpPr>
        <p:spPr>
          <a:xfrm>
            <a:off x="782696" y="838200"/>
            <a:ext cx="6498336" cy="3812822"/>
          </a:xfrm>
        </p:spPr>
        <p:txBody>
          <a:bodyPr rtlCol="0">
            <a:normAutofit/>
          </a:bodyPr>
          <a:lstStyle>
            <a:lvl1pPr eaLnBrk="1" latinLnBrk="0" hangingPunct="1">
              <a:buNone/>
              <a:defRPr kumimoji="0" lang="es-ES"/>
            </a:lvl1pPr>
          </a:lstStyle>
          <a:p>
            <a:pPr lvl="0"/>
            <a:r>
              <a:rPr lang="es-ES" noProof="0"/>
              <a:t>Haga clic en el icono para agregar medios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7702484" y="838201"/>
            <a:ext cx="3759200" cy="4636911"/>
          </a:xfrm>
        </p:spPr>
        <p:txBody>
          <a:bodyPr>
            <a:normAutofit/>
          </a:bodyPr>
          <a:lstStyle>
            <a:lvl1pPr marL="0" indent="0" algn="l" eaLnBrk="1" latinLnBrk="0" hangingPunct="1">
              <a:buNone/>
              <a:defRPr kumimoji="0" lang="es-ES"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3A427C42-4299-488A-AE13-9567C700D99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es-ES" b="1">
                <a:solidFill>
                  <a:prstClr val="whit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74DE3BC-CF55-4885-909A-CC252351C9FB}" type="datetime1">
              <a:rPr lang="ca-ES" smtClean="0"/>
              <a:t>20/8/2019</a:t>
            </a:fld>
            <a:endParaRPr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230132EC-68BD-4564-AFEC-D271EDD1812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es-ES" b="1">
                <a:solidFill>
                  <a:prstClr val="whit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BCAD8B6D-62AF-4A95-8671-69A9620D862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b="1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E42DD6E-7C95-47C5-B6CB-297ED35E643F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763827541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D184D82C-E727-4D30-9FC2-4A5EA35AC6AA}"/>
              </a:ext>
            </a:extLst>
          </p:cNvPr>
          <p:cNvSpPr/>
          <p:nvPr userDrawn="1"/>
        </p:nvSpPr>
        <p:spPr>
          <a:xfrm>
            <a:off x="2389718" y="4800600"/>
            <a:ext cx="7334249" cy="685800"/>
          </a:xfrm>
          <a:prstGeom prst="rect">
            <a:avLst/>
          </a:prstGeom>
          <a:solidFill>
            <a:schemeClr val="tx1">
              <a:lumMod val="95000"/>
              <a:lumOff val="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1800">
              <a:solidFill>
                <a:prstClr val="white"/>
              </a:solidFill>
              <a:latin typeface="Georgia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>
            <a:normAutofit/>
          </a:bodyPr>
          <a:lstStyle>
            <a:lvl1pPr algn="ctr" eaLnBrk="1" latinLnBrk="0" hangingPunct="1">
              <a:defRPr kumimoji="0" lang="es-ES" sz="1800" b="0" i="1">
                <a:solidFill>
                  <a:schemeClr val="bg1">
                    <a:lumMod val="85000"/>
                  </a:schemeClr>
                </a:solidFill>
                <a:latin typeface="Georgia" pitchFamily="18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 eaLnBrk="1" latinLnBrk="0" hangingPunct="1">
              <a:buNone/>
              <a:defRPr kumimoji="0" lang="es-ES" sz="3200"/>
            </a:lvl1pPr>
            <a:lvl2pPr marL="457200" indent="0" eaLnBrk="1" latinLnBrk="0" hangingPunct="1">
              <a:buNone/>
              <a:defRPr kumimoji="0" lang="es-ES" sz="2800"/>
            </a:lvl2pPr>
            <a:lvl3pPr marL="914400" indent="0" eaLnBrk="1" latinLnBrk="0" hangingPunct="1">
              <a:buNone/>
              <a:defRPr kumimoji="0" lang="es-ES" sz="2400"/>
            </a:lvl3pPr>
            <a:lvl4pPr marL="1371600" indent="0" eaLnBrk="1" latinLnBrk="0" hangingPunct="1">
              <a:buNone/>
              <a:defRPr kumimoji="0" lang="es-ES" sz="2000"/>
            </a:lvl4pPr>
            <a:lvl5pPr marL="1828800" indent="0" eaLnBrk="1" latinLnBrk="0" hangingPunct="1">
              <a:buNone/>
              <a:defRPr kumimoji="0" lang="es-ES" sz="2000"/>
            </a:lvl5pPr>
            <a:lvl6pPr marL="2286000" indent="0" eaLnBrk="1" latinLnBrk="0" hangingPunct="1">
              <a:buNone/>
              <a:defRPr kumimoji="0" lang="es-ES" sz="2000"/>
            </a:lvl6pPr>
            <a:lvl7pPr marL="2743200" indent="0" eaLnBrk="1" latinLnBrk="0" hangingPunct="1">
              <a:buNone/>
              <a:defRPr kumimoji="0" lang="es-ES" sz="2000"/>
            </a:lvl7pPr>
            <a:lvl8pPr marL="3200400" indent="0" eaLnBrk="1" latinLnBrk="0" hangingPunct="1">
              <a:buNone/>
              <a:defRPr kumimoji="0" lang="es-ES" sz="2000"/>
            </a:lvl8pPr>
            <a:lvl9pPr marL="3657600" indent="0" eaLnBrk="1" latinLnBrk="0" hangingPunct="1">
              <a:buNone/>
              <a:defRPr kumimoji="0" lang="es-ES" sz="2000"/>
            </a:lvl9pPr>
          </a:lstStyle>
          <a:p>
            <a:pPr lvl="0"/>
            <a:r>
              <a:rPr lang="es-ES" noProof="0"/>
              <a:t>Haga clic en el icono para agregar una imagen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562600"/>
            <a:ext cx="7315200" cy="609600"/>
          </a:xfrm>
        </p:spPr>
        <p:txBody>
          <a:bodyPr/>
          <a:lstStyle>
            <a:lvl1pPr marL="0" indent="0" algn="ctr" eaLnBrk="1" latinLnBrk="0" hangingPunct="1">
              <a:buNone/>
              <a:defRPr kumimoji="0" lang="es-ES" sz="1400"/>
            </a:lvl1pPr>
            <a:lvl2pPr marL="457200" indent="0" eaLnBrk="1" latinLnBrk="0" hangingPunct="1">
              <a:buNone/>
              <a:defRPr kumimoji="0" lang="es-ES" sz="1200"/>
            </a:lvl2pPr>
            <a:lvl3pPr marL="914400" indent="0" eaLnBrk="1" latinLnBrk="0" hangingPunct="1">
              <a:buNone/>
              <a:defRPr kumimoji="0" lang="es-ES" sz="1000"/>
            </a:lvl3pPr>
            <a:lvl4pPr marL="1371600" indent="0" eaLnBrk="1" latinLnBrk="0" hangingPunct="1">
              <a:buNone/>
              <a:defRPr kumimoji="0" lang="es-ES" sz="900"/>
            </a:lvl4pPr>
            <a:lvl5pPr marL="1828800" indent="0" eaLnBrk="1" latinLnBrk="0" hangingPunct="1">
              <a:buNone/>
              <a:defRPr kumimoji="0" lang="es-ES" sz="900"/>
            </a:lvl5pPr>
            <a:lvl6pPr marL="2286000" indent="0" eaLnBrk="1" latinLnBrk="0" hangingPunct="1">
              <a:buNone/>
              <a:defRPr kumimoji="0" lang="es-ES" sz="900"/>
            </a:lvl6pPr>
            <a:lvl7pPr marL="2743200" indent="0" eaLnBrk="1" latinLnBrk="0" hangingPunct="1">
              <a:buNone/>
              <a:defRPr kumimoji="0" lang="es-ES" sz="900"/>
            </a:lvl7pPr>
            <a:lvl8pPr marL="3200400" indent="0" eaLnBrk="1" latinLnBrk="0" hangingPunct="1">
              <a:buNone/>
              <a:defRPr kumimoji="0" lang="es-ES" sz="900"/>
            </a:lvl8pPr>
            <a:lvl9pPr marL="3657600" indent="0" eaLnBrk="1" latinLnBrk="0" hangingPunct="1">
              <a:buNone/>
              <a:defRPr kumimoji="0" lang="es-ES"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16C33F28-A2D2-40D2-A9E5-DA9874841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es-ES" b="1">
                <a:solidFill>
                  <a:prstClr val="whit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FA76475-7730-4D99-8341-A991085C49EC}" type="datetime1">
              <a:rPr lang="ca-ES" smtClean="0"/>
              <a:t>20/8/2019</a:t>
            </a:fld>
            <a:endParaRPr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03BC0ECC-09E4-48F9-BC63-3E23A684C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es-ES" b="1">
                <a:solidFill>
                  <a:prstClr val="whit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AB81D039-825B-4CBF-B32A-65E8922B1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9E5A108-E7E7-4A54-8A23-E5B8C7CB7E5E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9960663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ítulo y texto vertical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414867"/>
            <a:ext cx="6705600" cy="457200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>
            <a:lvl1pPr algn="l" eaLnBrk="1" latinLnBrk="0" hangingPunct="1">
              <a:defRPr kumimoji="0" lang="es-ES" sz="28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51D0A9-69EF-4F16-91A9-22D5DCCD8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868AC9F-C341-4E86-AB13-06B3EF3F647D}" type="datetime1">
              <a:rPr lang="ca-ES" smtClean="0"/>
              <a:t>20/8/2019</a:t>
            </a:fld>
            <a:endParaRPr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D2261E-DA3F-4E3B-8A4A-FDF4AB1CA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96D5A4-B30D-4080-A74C-455BECCE3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A808840-AB6D-4519-AB18-F36A056F1C7F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6026084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exto y título vertical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68072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F8BA7-8E5D-44FF-A7A4-22079ACFF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es-ES" b="1">
                <a:solidFill>
                  <a:srgbClr val="262626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A0252A1-B0FD-438F-8C06-82C75FC42976}" type="datetime1">
              <a:rPr lang="ca-ES" smtClean="0"/>
              <a:t>20/8/2019</a:t>
            </a:fld>
            <a:endParaRPr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77F959-6A08-4D9B-923B-EC16D26ED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90F011-1D45-465E-8128-109768B43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rgbClr val="474747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F87C3E2-1D6E-474E-9373-6087453372B3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674622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83F62-5527-4764-A938-884D1C40AA2D}" type="datetime1">
              <a:rPr lang="ca-ES" smtClean="0"/>
              <a:t>20/8/2019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90BC5-59FA-45AC-A92A-6771F415006F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004535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086C5-2726-422D-A15C-F3EBA12779A6}" type="datetime1">
              <a:rPr lang="ca-ES" smtClean="0"/>
              <a:t>20/8/2019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90BC5-59FA-45AC-A92A-6771F415006F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63168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contenid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69D95337-1C8B-4CBA-B05C-90AB316996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" r="5875" b="5263"/>
          <a:stretch>
            <a:fillRect/>
          </a:stretch>
        </p:blipFill>
        <p:spPr bwMode="auto">
          <a:xfrm>
            <a:off x="4233" y="5867400"/>
            <a:ext cx="121920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573" y="76200"/>
            <a:ext cx="11204027" cy="685800"/>
          </a:xfrm>
        </p:spPr>
        <p:txBody>
          <a:bodyPr>
            <a:normAutofit/>
          </a:bodyPr>
          <a:lstStyle>
            <a:lvl1pPr algn="l" eaLnBrk="1" latinLnBrk="0" hangingPunct="1">
              <a:defRPr kumimoji="0" lang="es-ES" sz="3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eaLnBrk="1" latinLnBrk="0" hangingPunct="1">
              <a:defRPr kumimoji="0" lang="es-ES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eaLnBrk="1" latinLnBrk="0" hangingPunct="1">
              <a:defRPr kumimoji="0" lang="es-ES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eaLnBrk="1" latinLnBrk="0" hangingPunct="1">
              <a:defRPr kumimoji="0" lang="es-ES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eaLnBrk="1" latinLnBrk="0" hangingPunct="1">
              <a:defRPr kumimoji="0" lang="es-ES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C98B169-FD06-4979-8CCE-F276F8E4F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es-ES" b="1">
                <a:solidFill>
                  <a:srgbClr val="262626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1760658-824D-4653-A99F-FE61DB326F40}" type="datetime1">
              <a:rPr lang="ca-ES" smtClean="0"/>
              <a:t>20/8/2019</a:t>
            </a:fld>
            <a:endParaRPr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17E2176-1A5C-4DCA-B0DD-AFB161828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es-ES" b="1">
                <a:solidFill>
                  <a:srgbClr val="262626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BEDCFA4-F3F9-48AC-A411-AECD4A121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rgbClr val="474747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82579DC-B98B-4FA6-89EE-0563F25A4B97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08595215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203DB-A123-49FD-B851-B452F7332686}" type="datetime1">
              <a:rPr lang="ca-ES" smtClean="0"/>
              <a:t>20/8/2019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90BC5-59FA-45AC-A92A-6771F415006F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977049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DD2F2-8014-451D-9B43-09A2B88C88B2}" type="datetime1">
              <a:rPr lang="ca-ES" smtClean="0"/>
              <a:t>20/8/2019</a:t>
            </a:fld>
            <a:endParaRPr lang="ca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90BC5-59FA-45AC-A92A-6771F415006F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99043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DB8C0-DAF8-4749-8390-D3087DAC3911}" type="datetime1">
              <a:rPr lang="ca-ES" smtClean="0"/>
              <a:t>20/8/2019</a:t>
            </a:fld>
            <a:endParaRPr lang="ca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90BC5-59FA-45AC-A92A-6771F415006F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1785572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9A3A1-96B3-41A6-A853-49A17183A1F4}" type="datetime1">
              <a:rPr lang="ca-ES" smtClean="0"/>
              <a:t>20/8/2019</a:t>
            </a:fld>
            <a:endParaRPr lang="ca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90BC5-59FA-45AC-A92A-6771F415006F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016658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81152-6BD6-4619-AE44-0C3D48E4C493}" type="datetime1">
              <a:rPr lang="ca-ES" smtClean="0"/>
              <a:t>20/8/2019</a:t>
            </a:fld>
            <a:endParaRPr lang="ca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90BC5-59FA-45AC-A92A-6771F415006F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285700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F6DDE-3F79-4783-8916-A549EC38E9AC}" type="datetime1">
              <a:rPr lang="ca-ES" smtClean="0"/>
              <a:t>20/8/2019</a:t>
            </a:fld>
            <a:endParaRPr lang="ca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90BC5-59FA-45AC-A92A-6771F415006F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36525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DF6FC-8746-4B83-8B2E-8ECC86ACDD58}" type="datetime1">
              <a:rPr lang="ca-ES" smtClean="0"/>
              <a:t>20/8/2019</a:t>
            </a:fld>
            <a:endParaRPr lang="ca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90BC5-59FA-45AC-A92A-6771F415006F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171307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869CA-810B-4B20-9BCB-AF2A6BAB0A73}" type="datetime1">
              <a:rPr lang="ca-ES" smtClean="0"/>
              <a:t>20/8/2019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90BC5-59FA-45AC-A92A-6771F415006F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023582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0BA1B-AFA2-489D-B909-922659CD8E12}" type="datetime1">
              <a:rPr lang="ca-ES" smtClean="0"/>
              <a:t>20/8/2019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90BC5-59FA-45AC-A92A-6771F415006F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59563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contenido: Énfasis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</p:spPr>
        <p:txBody>
          <a:bodyPr/>
          <a:lstStyle>
            <a:lvl1pPr eaLnBrk="1" latinLnBrk="0" hangingPunct="1">
              <a:defRPr kumimoji="0" lang="es-ES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eaLnBrk="1" latinLnBrk="0" hangingPunct="1">
              <a:defRPr kumimoji="0" lang="es-ES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eaLnBrk="1" latinLnBrk="0" hangingPunct="1">
              <a:defRPr kumimoji="0" lang="es-ES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eaLnBrk="1" latinLnBrk="0" hangingPunct="1">
              <a:defRPr kumimoji="0" lang="es-ES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eaLnBrk="1" latinLnBrk="0" hangingPunct="1">
              <a:defRPr kumimoji="0" lang="es-ES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D5E37669-EE30-4607-B520-42AFDB5E6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es-ES" b="1">
                <a:solidFill>
                  <a:srgbClr val="262626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3AF78B5-A494-493A-B5EB-DDBE4B5A6683}" type="datetime1">
              <a:rPr lang="ca-ES" smtClean="0"/>
              <a:t>20/8/2019</a:t>
            </a:fld>
            <a:endParaRPr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BAC80927-870C-49FA-8E07-FEFED9451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es-ES" b="1">
                <a:solidFill>
                  <a:srgbClr val="262626">
                    <a:lumMod val="85000"/>
                    <a:lumOff val="15000"/>
                  </a:srgb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E15BC3CE-F652-4221-A3EE-EA15A081D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rgbClr val="474747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6F3A13A-30AB-46A7-AFEC-85D9E0158DC1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59348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999" y="1"/>
            <a:ext cx="9424020" cy="838200"/>
          </a:xfrm>
        </p:spPr>
        <p:txBody>
          <a:bodyPr anchor="b">
            <a:normAutofit/>
          </a:bodyPr>
          <a:lstStyle>
            <a:lvl1pPr algn="l" eaLnBrk="1" latinLnBrk="0" hangingPunct="1">
              <a:defRPr kumimoji="0" lang="es-ES" sz="2800"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6402"/>
            <a:ext cx="5384800" cy="3971455"/>
          </a:xfrm>
        </p:spPr>
        <p:txBody>
          <a:bodyPr/>
          <a:lstStyle>
            <a:lvl1pPr eaLnBrk="1" latinLnBrk="0" hangingPunct="1">
              <a:defRPr kumimoji="0" lang="es-ES"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eaLnBrk="1" latinLnBrk="0" hangingPunct="1">
              <a:defRPr kumimoji="0" lang="es-ES"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eaLnBrk="1" latinLnBrk="0" hangingPunct="1">
              <a:defRPr kumimoji="0" lang="es-ES"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eaLnBrk="1" latinLnBrk="0" hangingPunct="1">
              <a:defRPr kumimoji="0" lang="es-ES"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eaLnBrk="1" latinLnBrk="0" hangingPunct="1">
              <a:defRPr kumimoji="0" lang="es-ES"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 eaLnBrk="1" latinLnBrk="0" hangingPunct="1">
              <a:defRPr kumimoji="0" lang="es-ES" sz="1800"/>
            </a:lvl6pPr>
            <a:lvl7pPr eaLnBrk="1" latinLnBrk="0" hangingPunct="1">
              <a:defRPr kumimoji="0" lang="es-ES" sz="1800"/>
            </a:lvl7pPr>
            <a:lvl8pPr eaLnBrk="1" latinLnBrk="0" hangingPunct="1">
              <a:defRPr kumimoji="0" lang="es-ES" sz="1800"/>
            </a:lvl8pPr>
            <a:lvl9pPr eaLnBrk="1" latinLnBrk="0" hangingPunct="1">
              <a:defRPr kumimoji="0" lang="es-ES"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6400"/>
            <a:ext cx="5384800" cy="3971454"/>
          </a:xfrm>
        </p:spPr>
        <p:txBody>
          <a:bodyPr/>
          <a:lstStyle>
            <a:lvl1pPr eaLnBrk="1" latinLnBrk="0" hangingPunct="1">
              <a:defRPr kumimoji="0" lang="es-ES"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eaLnBrk="1" latinLnBrk="0" hangingPunct="1">
              <a:defRPr kumimoji="0" lang="es-ES"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eaLnBrk="1" latinLnBrk="0" hangingPunct="1">
              <a:defRPr kumimoji="0" lang="es-ES"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eaLnBrk="1" latinLnBrk="0" hangingPunct="1">
              <a:defRPr kumimoji="0" lang="es-ES"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eaLnBrk="1" latinLnBrk="0" hangingPunct="1">
              <a:defRPr kumimoji="0" lang="es-ES"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 eaLnBrk="1" latinLnBrk="0" hangingPunct="1">
              <a:defRPr kumimoji="0" lang="es-ES" sz="1800"/>
            </a:lvl6pPr>
            <a:lvl7pPr eaLnBrk="1" latinLnBrk="0" hangingPunct="1">
              <a:defRPr kumimoji="0" lang="es-ES" sz="1800"/>
            </a:lvl7pPr>
            <a:lvl8pPr eaLnBrk="1" latinLnBrk="0" hangingPunct="1">
              <a:defRPr kumimoji="0" lang="es-ES" sz="1800"/>
            </a:lvl8pPr>
            <a:lvl9pPr eaLnBrk="1" latinLnBrk="0" hangingPunct="1">
              <a:defRPr kumimoji="0" lang="es-ES"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9B2E47-7DC6-4CEA-8B23-7B7555E54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2E9D96D-93AC-4946-924A-9A9C1CDEF7AC}" type="datetime1">
              <a:rPr lang="ca-ES" smtClean="0"/>
              <a:t>20/8/2019</a:t>
            </a:fld>
            <a:endParaRPr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9BB28F-A54D-41D9-95A6-FDB95FFE6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24D89B-9C0F-4E9E-853F-7A93BD7AE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AE2B1E6-31EE-4AC3-AE0B-892ADA6098C3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31253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ólo el títul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>
            <a:extLst>
              <a:ext uri="{FF2B5EF4-FFF2-40B4-BE49-F238E27FC236}">
                <a16:creationId xmlns:a16="http://schemas.microsoft.com/office/drawing/2014/main" id="{5CCB85CB-A706-4E1A-841D-D381A7787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3259667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9200" y="2077200"/>
            <a:ext cx="9347200" cy="1143000"/>
          </a:xfrm>
        </p:spPr>
        <p:txBody>
          <a:bodyPr/>
          <a:lstStyle>
            <a:lvl1pPr algn="l" eaLnBrk="1" latinLnBrk="0" hangingPunct="1">
              <a:defRPr kumimoji="0" lang="es-ES"/>
            </a:lvl1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3F4B0D72-1AB3-4BFB-9CBB-47B8B5799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es-ES" b="1">
                <a:solidFill>
                  <a:prstClr val="whit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0FF5AC4-9A95-4E52-AD3D-96AD58C882E9}" type="datetime1">
              <a:rPr lang="ca-ES" smtClean="0"/>
              <a:t>20/8/2019</a:t>
            </a:fld>
            <a:endParaRPr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671E603D-1343-4BEC-877A-95D6332F1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es-ES" b="1">
                <a:solidFill>
                  <a:prstClr val="whit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AE8C3A81-C039-4F56-BB31-4C54A812A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F11AC1E-97ED-4045-A0D3-882192F4B8E4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76761899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ólo el título: Énfasis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87200" y="3081000"/>
            <a:ext cx="11582400" cy="1095600"/>
          </a:xfrm>
        </p:spPr>
        <p:txBody>
          <a:bodyPr>
            <a:normAutofit/>
          </a:bodyPr>
          <a:lstStyle>
            <a:lvl1pPr algn="ctr" eaLnBrk="1" latinLnBrk="0" hangingPunct="1">
              <a:defRPr kumimoji="0" lang="es-ES" sz="4600" b="1" kern="1200" spc="-150" baseline="0">
                <a:ln>
                  <a:gradFill>
                    <a:gsLst>
                      <a:gs pos="0">
                        <a:schemeClr val="bg1"/>
                      </a:gs>
                      <a:gs pos="50000">
                        <a:schemeClr val="bg1">
                          <a:lumMod val="75000"/>
                        </a:schemeClr>
                      </a:gs>
                    </a:gsLst>
                    <a:lin ang="5400000" scaled="0"/>
                  </a:gradFill>
                </a:ln>
                <a:gradFill>
                  <a:gsLst>
                    <a:gs pos="11000">
                      <a:schemeClr val="bg1">
                        <a:lumMod val="75000"/>
                      </a:schemeClr>
                    </a:gs>
                    <a:gs pos="91000">
                      <a:schemeClr val="bg1"/>
                    </a:gs>
                  </a:gsLst>
                  <a:lin ang="16200000" scaled="1"/>
                </a:gradFill>
                <a:effectLst>
                  <a:outerShdw blurRad="38100" algn="ctr" rotWithShape="0">
                    <a:prstClr val="black">
                      <a:alpha val="25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378603" y="2424752"/>
            <a:ext cx="11592000" cy="639762"/>
          </a:xfrm>
        </p:spPr>
        <p:txBody>
          <a:bodyPr anchor="b">
            <a:normAutofit/>
          </a:bodyPr>
          <a:lstStyle>
            <a:lvl1pPr marL="0" indent="0" algn="ctr" eaLnBrk="1" latinLnBrk="0" hangingPunct="1">
              <a:buNone/>
              <a:defRPr kumimoji="0" lang="es-ES" sz="2800" kern="1200">
                <a:solidFill>
                  <a:srgbClr val="2E507A">
                    <a:alpha val="81000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indent="0" eaLnBrk="1" latinLnBrk="0" hangingPunct="1">
              <a:buNone/>
              <a:defRPr kumimoji="0" lang="es-ES" sz="2000" b="1"/>
            </a:lvl2pPr>
            <a:lvl3pPr marL="914400" indent="0" eaLnBrk="1" latinLnBrk="0" hangingPunct="1">
              <a:buNone/>
              <a:defRPr kumimoji="0" lang="es-ES" sz="1800" b="1"/>
            </a:lvl3pPr>
            <a:lvl4pPr marL="1371600" indent="0" eaLnBrk="1" latinLnBrk="0" hangingPunct="1">
              <a:buNone/>
              <a:defRPr kumimoji="0" lang="es-ES" sz="1600" b="1"/>
            </a:lvl4pPr>
            <a:lvl5pPr marL="1828800" indent="0" eaLnBrk="1" latinLnBrk="0" hangingPunct="1">
              <a:buNone/>
              <a:defRPr kumimoji="0" lang="es-ES" sz="1600" b="1"/>
            </a:lvl5pPr>
            <a:lvl6pPr marL="2286000" indent="0" eaLnBrk="1" latinLnBrk="0" hangingPunct="1">
              <a:buNone/>
              <a:defRPr kumimoji="0" lang="es-ES" sz="1600" b="1"/>
            </a:lvl6pPr>
            <a:lvl7pPr marL="2743200" indent="0" eaLnBrk="1" latinLnBrk="0" hangingPunct="1">
              <a:buNone/>
              <a:defRPr kumimoji="0" lang="es-ES" sz="1600" b="1"/>
            </a:lvl7pPr>
            <a:lvl8pPr marL="3200400" indent="0" eaLnBrk="1" latinLnBrk="0" hangingPunct="1">
              <a:buNone/>
              <a:defRPr kumimoji="0" lang="es-ES" sz="1600" b="1"/>
            </a:lvl8pPr>
            <a:lvl9pPr marL="3657600" indent="0" eaLnBrk="1" latinLnBrk="0" hangingPunct="1">
              <a:buNone/>
              <a:defRPr kumimoji="0" lang="es-ES"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6774AE86-129F-4A97-B801-173C2E529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6799D8B-C2FA-4E55-9F30-D8EF11D8FEE7}" type="datetime1">
              <a:rPr lang="ca-ES" smtClean="0"/>
              <a:t>20/8/2019</a:t>
            </a:fld>
            <a:endParaRPr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38FEDFDA-AF08-40B7-841F-8B420CCBE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D2352ECC-BAE4-4109-933D-D8C08C53D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C50ABEC-5254-44D6-B69C-5FFF6B2BCD46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213164857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ítulo con texto 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CE54B519-09C3-4EF0-A125-09504676F896}"/>
              </a:ext>
            </a:extLst>
          </p:cNvPr>
          <p:cNvSpPr/>
          <p:nvPr userDrawn="1"/>
        </p:nvSpPr>
        <p:spPr>
          <a:xfrm>
            <a:off x="0" y="2895600"/>
            <a:ext cx="10058400" cy="2133600"/>
          </a:xfrm>
          <a:prstGeom prst="rect">
            <a:avLst/>
          </a:prstGeom>
          <a:gradFill flip="none" rotWithShape="1">
            <a:gsLst>
              <a:gs pos="63000">
                <a:schemeClr val="tx1">
                  <a:lumMod val="85000"/>
                  <a:lumOff val="15000"/>
                  <a:alpha val="49000"/>
                </a:schemeClr>
              </a:gs>
              <a:gs pos="100000">
                <a:schemeClr val="tx1">
                  <a:lumMod val="95000"/>
                  <a:lumOff val="5000"/>
                  <a:alpha val="5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1800" b="0">
              <a:solidFill>
                <a:prstClr val="white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53156" y="3200400"/>
            <a:ext cx="9347200" cy="1676400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defRPr kumimoji="0" lang="es-ES" sz="4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6197600" y="664780"/>
            <a:ext cx="5588000" cy="381000"/>
          </a:xfrm>
        </p:spPr>
        <p:txBody>
          <a:bodyPr>
            <a:normAutofit/>
          </a:bodyPr>
          <a:lstStyle>
            <a:lvl1pPr algn="r" eaLnBrk="1" latinLnBrk="0" hangingPunct="1">
              <a:buNone/>
              <a:defRPr kumimoji="0" lang="es-ES" sz="1800" b="1" kern="120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3A3DF15E-2D51-4D42-81A5-233FAEADF38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es-ES" b="1">
                <a:solidFill>
                  <a:prstClr val="whit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11AA064-1603-4EF2-AB7B-1E137BCEA5CF}" type="datetime1">
              <a:rPr lang="ca-ES" smtClean="0"/>
              <a:t>20/8/2019</a:t>
            </a:fld>
            <a:endParaRPr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50E120B5-3CC6-40D8-BD6F-A558C683FA2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es-ES" b="1">
                <a:solidFill>
                  <a:prstClr val="whit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C7A99CAC-131F-49F4-80BD-D054E201542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b="1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E14B46D-D3CB-45DD-96D8-37ED6B636737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8833833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609600"/>
            <a:ext cx="4011084" cy="825500"/>
          </a:xfrm>
        </p:spPr>
        <p:txBody>
          <a:bodyPr anchor="b"/>
          <a:lstStyle>
            <a:lvl1pPr algn="l" eaLnBrk="1" latinLnBrk="0" hangingPunct="1">
              <a:defRPr kumimoji="0" lang="es-ES" sz="2000" b="1"/>
            </a:lvl1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1533" y="609600"/>
            <a:ext cx="6815667" cy="5334000"/>
          </a:xfrm>
        </p:spPr>
        <p:txBody>
          <a:bodyPr/>
          <a:lstStyle>
            <a:lvl1pPr eaLnBrk="1" latinLnBrk="0" hangingPunct="1">
              <a:defRPr kumimoji="0" lang="es-ES" sz="2800">
                <a:solidFill>
                  <a:schemeClr val="bg1"/>
                </a:solidFill>
              </a:defRPr>
            </a:lvl1pPr>
            <a:lvl2pPr eaLnBrk="1" latinLnBrk="0" hangingPunct="1">
              <a:defRPr kumimoji="0" lang="es-ES" sz="2800">
                <a:solidFill>
                  <a:schemeClr val="bg1"/>
                </a:solidFill>
              </a:defRPr>
            </a:lvl2pPr>
            <a:lvl3pPr eaLnBrk="1" latinLnBrk="0" hangingPunct="1">
              <a:defRPr kumimoji="0" lang="es-ES" sz="2400">
                <a:solidFill>
                  <a:schemeClr val="bg1"/>
                </a:solidFill>
              </a:defRPr>
            </a:lvl3pPr>
            <a:lvl4pPr eaLnBrk="1" latinLnBrk="0" hangingPunct="1">
              <a:defRPr kumimoji="0" lang="es-ES" sz="2000">
                <a:solidFill>
                  <a:schemeClr val="bg1"/>
                </a:solidFill>
              </a:defRPr>
            </a:lvl4pPr>
            <a:lvl5pPr eaLnBrk="1" latinLnBrk="0" hangingPunct="1">
              <a:defRPr kumimoji="0" lang="es-ES" sz="2000">
                <a:solidFill>
                  <a:schemeClr val="bg1"/>
                </a:solidFill>
              </a:defRPr>
            </a:lvl5pPr>
            <a:lvl6pPr eaLnBrk="1" latinLnBrk="0" hangingPunct="1">
              <a:defRPr kumimoji="0" lang="es-ES" sz="2000"/>
            </a:lvl6pPr>
            <a:lvl7pPr eaLnBrk="1" latinLnBrk="0" hangingPunct="1">
              <a:defRPr kumimoji="0" lang="es-ES" sz="2000"/>
            </a:lvl7pPr>
            <a:lvl8pPr eaLnBrk="1" latinLnBrk="0" hangingPunct="1">
              <a:defRPr kumimoji="0" lang="es-ES" sz="2000"/>
            </a:lvl8pPr>
            <a:lvl9pPr eaLnBrk="1" latinLnBrk="0" hangingPunct="1">
              <a:defRPr kumimoji="0" lang="es-ES"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1435102"/>
            <a:ext cx="4011084" cy="3822699"/>
          </a:xfrm>
        </p:spPr>
        <p:txBody>
          <a:bodyPr/>
          <a:lstStyle>
            <a:lvl1pPr marL="0" indent="0" eaLnBrk="1" latinLnBrk="0" hangingPunct="1">
              <a:buNone/>
              <a:defRPr kumimoji="0" lang="es-ES"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eaLnBrk="1" latinLnBrk="0" hangingPunct="1">
              <a:buNone/>
              <a:defRPr kumimoji="0" lang="es-ES" sz="1200"/>
            </a:lvl2pPr>
            <a:lvl3pPr marL="914400" indent="0" eaLnBrk="1" latinLnBrk="0" hangingPunct="1">
              <a:buNone/>
              <a:defRPr kumimoji="0" lang="es-ES" sz="1000"/>
            </a:lvl3pPr>
            <a:lvl4pPr marL="1371600" indent="0" eaLnBrk="1" latinLnBrk="0" hangingPunct="1">
              <a:buNone/>
              <a:defRPr kumimoji="0" lang="es-ES" sz="900"/>
            </a:lvl4pPr>
            <a:lvl5pPr marL="1828800" indent="0" eaLnBrk="1" latinLnBrk="0" hangingPunct="1">
              <a:buNone/>
              <a:defRPr kumimoji="0" lang="es-ES" sz="900"/>
            </a:lvl5pPr>
            <a:lvl6pPr marL="2286000" indent="0" eaLnBrk="1" latinLnBrk="0" hangingPunct="1">
              <a:buNone/>
              <a:defRPr kumimoji="0" lang="es-ES" sz="900"/>
            </a:lvl6pPr>
            <a:lvl7pPr marL="2743200" indent="0" eaLnBrk="1" latinLnBrk="0" hangingPunct="1">
              <a:buNone/>
              <a:defRPr kumimoji="0" lang="es-ES" sz="900"/>
            </a:lvl7pPr>
            <a:lvl8pPr marL="3200400" indent="0" eaLnBrk="1" latinLnBrk="0" hangingPunct="1">
              <a:buNone/>
              <a:defRPr kumimoji="0" lang="es-ES" sz="900"/>
            </a:lvl8pPr>
            <a:lvl9pPr marL="3657600" indent="0" eaLnBrk="1" latinLnBrk="0" hangingPunct="1">
              <a:buNone/>
              <a:defRPr kumimoji="0" lang="es-ES"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2F100A-62C9-4CD2-9546-102A68D59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es-ES" b="1">
                <a:solidFill>
                  <a:prstClr val="whit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6C84519-377D-4B1B-80C0-6A80641875FE}" type="datetime1">
              <a:rPr lang="ca-ES" smtClean="0"/>
              <a:t>20/8/2019</a:t>
            </a:fld>
            <a:endParaRPr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411C64-1446-451B-9ED0-B7B130737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base" latinLnBrk="0" hangingPunct="1">
              <a:spcBef>
                <a:spcPct val="0"/>
              </a:spcBef>
              <a:spcAft>
                <a:spcPct val="0"/>
              </a:spcAft>
              <a:defRPr kumimoji="0" lang="es-ES" b="1">
                <a:solidFill>
                  <a:prstClr val="whit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4B0129-CC48-472D-B619-7FF656D4F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C84EEEA-B065-484B-9E2C-C5B637B8F68E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094994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>
            <a:extLst>
              <a:ext uri="{FF2B5EF4-FFF2-40B4-BE49-F238E27FC236}">
                <a16:creationId xmlns:a16="http://schemas.microsoft.com/office/drawing/2014/main" id="{491852CF-0BD2-4E6F-8F67-12D22BD2750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" r="5875" b="5263"/>
          <a:stretch>
            <a:fillRect/>
          </a:stretch>
        </p:blipFill>
        <p:spPr bwMode="auto">
          <a:xfrm>
            <a:off x="4233" y="5867400"/>
            <a:ext cx="121920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itle Placeholder 1">
            <a:extLst>
              <a:ext uri="{FF2B5EF4-FFF2-40B4-BE49-F238E27FC236}">
                <a16:creationId xmlns:a16="http://schemas.microsoft.com/office/drawing/2014/main" id="{7D876127-2CFC-400D-BDD0-A6B83592397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título del patrón</a:t>
            </a:r>
            <a:endParaRPr lang="en-US" alt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D2B515-AE36-4DDA-8525-2665AE55D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lang="es-ES" sz="1200" b="0">
                <a:solidFill>
                  <a:srgbClr val="262626">
                    <a:tint val="75000"/>
                  </a:srgb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7E2F97A6-635C-4D5E-8B86-3D5251CDE97A}" type="datetime1">
              <a:rPr lang="ca-ES" smtClean="0"/>
              <a:t>20/8/2019</a:t>
            </a:fld>
            <a:endParaRPr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04D5D3-7748-4269-B7F8-7678D46052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lang="es-ES" sz="1200" b="0">
                <a:solidFill>
                  <a:srgbClr val="262626">
                    <a:tint val="75000"/>
                  </a:srgb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886356-588F-4652-BC70-48622D67DE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rgbClr val="8D8D8D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1E4BBDD-3163-47BF-B04B-CC42F3A6BB7B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  <p:sp>
        <p:nvSpPr>
          <p:cNvPr id="2055" name="Text Placeholder 2">
            <a:extLst>
              <a:ext uri="{FF2B5EF4-FFF2-40B4-BE49-F238E27FC236}">
                <a16:creationId xmlns:a16="http://schemas.microsoft.com/office/drawing/2014/main" id="{E0E394E5-1BED-44A1-92A4-7C22EE46488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texto del patrón</a:t>
            </a:r>
          </a:p>
          <a:p>
            <a:pPr lvl="1"/>
            <a:r>
              <a:rPr lang="es-ES" altLang="es-ES"/>
              <a:t>Segundo nivel</a:t>
            </a:r>
          </a:p>
          <a:p>
            <a:pPr lvl="2"/>
            <a:r>
              <a:rPr lang="es-ES" altLang="es-ES"/>
              <a:t>Tercer nivel</a:t>
            </a:r>
          </a:p>
          <a:p>
            <a:pPr lvl="3"/>
            <a:r>
              <a:rPr lang="es-ES" altLang="es-ES"/>
              <a:t>Cuarto nivel</a:t>
            </a:r>
          </a:p>
          <a:p>
            <a:pPr lvl="4"/>
            <a:r>
              <a:rPr lang="es-ES" altLang="es-ES"/>
              <a:t>Quinto nivel</a:t>
            </a:r>
            <a:endParaRPr lang="en-US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134" r:id="rId1"/>
    <p:sldLayoutId id="2147492135" r:id="rId2"/>
    <p:sldLayoutId id="2147492136" r:id="rId3"/>
    <p:sldLayoutId id="2147492137" r:id="rId4"/>
    <p:sldLayoutId id="2147492138" r:id="rId5"/>
    <p:sldLayoutId id="2147492139" r:id="rId6"/>
    <p:sldLayoutId id="2147492140" r:id="rId7"/>
    <p:sldLayoutId id="2147492141" r:id="rId8"/>
    <p:sldLayoutId id="2147492142" r:id="rId9"/>
    <p:sldLayoutId id="2147492143" r:id="rId10"/>
    <p:sldLayoutId id="2147492144" r:id="rId11"/>
    <p:sldLayoutId id="2147492145" r:id="rId12"/>
    <p:sldLayoutId id="2147492146" r:id="rId13"/>
    <p:sldLayoutId id="2147492199" r:id="rId14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lang="es-ES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lang="es-ES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lang="es-ES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lang="es-ES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lang="es-ES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lang="es-ES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es-ES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es-ES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es-ES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es-ES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kumimoji="0" lang="es-ES"/>
      </a:defPPr>
      <a:lvl1pPr marL="0" algn="l" defTabSz="914400" rtl="0" eaLnBrk="1" latinLnBrk="0" hangingPunct="1">
        <a:defRPr kumimoji="0" lang="es-ES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0" lang="es-ES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0" lang="es-ES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0" lang="es-ES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0" lang="es-ES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0" lang="es-ES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0" lang="es-ES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0" lang="es-ES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0" lang="es-ES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>
            <a:extLst>
              <a:ext uri="{FF2B5EF4-FFF2-40B4-BE49-F238E27FC236}">
                <a16:creationId xmlns:a16="http://schemas.microsoft.com/office/drawing/2014/main" id="{14B1269F-36F8-48E8-B226-5060872377C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" r="5875" b="5263"/>
          <a:stretch>
            <a:fillRect/>
          </a:stretch>
        </p:blipFill>
        <p:spPr bwMode="auto">
          <a:xfrm>
            <a:off x="4233" y="5867400"/>
            <a:ext cx="121920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itle Placeholder 1">
            <a:extLst>
              <a:ext uri="{FF2B5EF4-FFF2-40B4-BE49-F238E27FC236}">
                <a16:creationId xmlns:a16="http://schemas.microsoft.com/office/drawing/2014/main" id="{1AEBC47E-AC07-4640-BB30-8400957B273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título del patrón</a:t>
            </a:r>
            <a:endParaRPr lang="en-US" alt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D8C9A-5695-442F-95BE-99E471463D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lang="es-ES" sz="1200" b="0">
                <a:solidFill>
                  <a:srgbClr val="262626">
                    <a:tint val="75000"/>
                  </a:srgb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CE52972B-76FC-4806-A649-EE7048830E40}" type="datetime1">
              <a:rPr lang="ca-ES" smtClean="0"/>
              <a:t>20/8/2019</a:t>
            </a:fld>
            <a:endParaRPr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53B20-86DB-40E6-AD5F-CE625B7CAA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lang="es-ES" sz="1200" b="0">
                <a:solidFill>
                  <a:srgbClr val="262626">
                    <a:tint val="75000"/>
                  </a:srgb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592A9C-D37B-485E-9F4C-C657E8087E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rgbClr val="8D8D8D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ED19ED5-B4C4-420B-88E9-3934C0FCD591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  <p:sp>
        <p:nvSpPr>
          <p:cNvPr id="5127" name="Text Placeholder 2">
            <a:extLst>
              <a:ext uri="{FF2B5EF4-FFF2-40B4-BE49-F238E27FC236}">
                <a16:creationId xmlns:a16="http://schemas.microsoft.com/office/drawing/2014/main" id="{47442081-5E5F-4F55-BCDE-37955BDEE29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texto del patrón</a:t>
            </a:r>
          </a:p>
          <a:p>
            <a:pPr lvl="1"/>
            <a:r>
              <a:rPr lang="es-ES" altLang="es-ES"/>
              <a:t>Segundo nivel</a:t>
            </a:r>
          </a:p>
          <a:p>
            <a:pPr lvl="2"/>
            <a:r>
              <a:rPr lang="es-ES" altLang="es-ES"/>
              <a:t>Tercer nivel</a:t>
            </a:r>
          </a:p>
          <a:p>
            <a:pPr lvl="3"/>
            <a:r>
              <a:rPr lang="es-ES" altLang="es-ES"/>
              <a:t>Cuarto nivel</a:t>
            </a:r>
          </a:p>
          <a:p>
            <a:pPr lvl="4"/>
            <a:r>
              <a:rPr lang="es-ES" altLang="es-ES"/>
              <a:t>Quinto nivel</a:t>
            </a:r>
            <a:endParaRPr lang="en-US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173" r:id="rId1"/>
    <p:sldLayoutId id="2147492174" r:id="rId2"/>
    <p:sldLayoutId id="2147492175" r:id="rId3"/>
    <p:sldLayoutId id="2147492176" r:id="rId4"/>
    <p:sldLayoutId id="2147492177" r:id="rId5"/>
    <p:sldLayoutId id="2147492178" r:id="rId6"/>
    <p:sldLayoutId id="2147492179" r:id="rId7"/>
    <p:sldLayoutId id="2147492180" r:id="rId8"/>
    <p:sldLayoutId id="2147492181" r:id="rId9"/>
    <p:sldLayoutId id="2147492182" r:id="rId10"/>
    <p:sldLayoutId id="2147492183" r:id="rId11"/>
    <p:sldLayoutId id="2147492184" r:id="rId12"/>
    <p:sldLayoutId id="2147492185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lang="es-ES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lang="es-ES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lang="es-ES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lang="es-ES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lang="es-ES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lang="es-ES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es-ES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es-ES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es-ES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es-ES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kumimoji="0" lang="es-ES"/>
      </a:defPPr>
      <a:lvl1pPr marL="0" algn="l" defTabSz="914400" rtl="0" eaLnBrk="1" latinLnBrk="0" hangingPunct="1">
        <a:defRPr kumimoji="0" lang="es-ES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0" lang="es-ES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0" lang="es-ES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0" lang="es-ES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0" lang="es-ES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0" lang="es-ES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0" lang="es-ES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0" lang="es-ES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0" lang="es-ES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E2F97A6-635C-4D5E-8B86-3D5251CDE97A}" type="datetime1">
              <a:rPr lang="ca-ES" smtClean="0"/>
              <a:t>20/8/2019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1E4BBDD-3163-47BF-B04B-CC42F3A6BB7B}" type="slidenum">
              <a:rPr lang="es-ES" altLang="es-ES" smtClean="0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520295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2201" r:id="rId1"/>
    <p:sldLayoutId id="2147492202" r:id="rId2"/>
    <p:sldLayoutId id="2147492203" r:id="rId3"/>
    <p:sldLayoutId id="2147492204" r:id="rId4"/>
    <p:sldLayoutId id="2147492205" r:id="rId5"/>
    <p:sldLayoutId id="2147492206" r:id="rId6"/>
    <p:sldLayoutId id="2147492207" r:id="rId7"/>
    <p:sldLayoutId id="2147492208" r:id="rId8"/>
    <p:sldLayoutId id="2147492209" r:id="rId9"/>
    <p:sldLayoutId id="2147492210" r:id="rId10"/>
    <p:sldLayoutId id="214749221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8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hyperlink" Target="http://www.violenciaocupacional.cat/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violenciaocupacional.cat/" TargetMode="External"/><Relationship Id="rId3" Type="http://schemas.openxmlformats.org/officeDocument/2006/relationships/image" Target="../media/image8.jpe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0.emf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jpeg"/><Relationship Id="rId9" Type="http://schemas.openxmlformats.org/officeDocument/2006/relationships/image" Target="../media/image7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8.jpe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violenciaocupacional.cat/" TargetMode="External"/><Relationship Id="rId5" Type="http://schemas.openxmlformats.org/officeDocument/2006/relationships/image" Target="../media/image77.png"/><Relationship Id="rId10" Type="http://schemas.openxmlformats.org/officeDocument/2006/relationships/image" Target="../media/image80.png"/><Relationship Id="rId4" Type="http://schemas.openxmlformats.org/officeDocument/2006/relationships/image" Target="../media/image76.png"/><Relationship Id="rId9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8.jpe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9.png"/><Relationship Id="rId5" Type="http://schemas.openxmlformats.org/officeDocument/2006/relationships/image" Target="../media/image76.png"/><Relationship Id="rId4" Type="http://schemas.openxmlformats.org/officeDocument/2006/relationships/hyperlink" Target="http://www.violenciaocupacional.cat/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.jpe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hyperlink" Target="http://www.violenciaocupacional.cat/" TargetMode="External"/><Relationship Id="rId9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.jpe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hyperlink" Target="http://www.violenciaocupacional.cat/" TargetMode="External"/><Relationship Id="rId9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.jpe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hyperlink" Target="http://www.violenciaocupacional.cat/" TargetMode="External"/><Relationship Id="rId9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8.jpe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hyperlink" Target="http://www.violenciaocupacional.cat/" TargetMode="External"/><Relationship Id="rId9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8.jpe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hyperlink" Target="http://www.violenciaocupacional.cat/" TargetMode="External"/><Relationship Id="rId9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8.jpe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hyperlink" Target="http://www.violenciaocupacional.cat/" TargetMode="External"/><Relationship Id="rId9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6.emf"/><Relationship Id="rId11" Type="http://schemas.openxmlformats.org/officeDocument/2006/relationships/image" Target="../media/image31.png"/><Relationship Id="rId5" Type="http://schemas.openxmlformats.org/officeDocument/2006/relationships/image" Target="../media/image25.emf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8.jpe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hyperlink" Target="http://www.violenciaocupacional.cat/" TargetMode="External"/><Relationship Id="rId9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8.jpe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hyperlink" Target="http://www.violenciaocupacional.cat/" TargetMode="External"/><Relationship Id="rId9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8.jpe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hyperlink" Target="http://www.violenciaocupacional.cat/" TargetMode="External"/><Relationship Id="rId9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8.jpe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hyperlink" Target="http://www.violenciaocupacional.cat/" TargetMode="External"/><Relationship Id="rId9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8.jpeg"/><Relationship Id="rId7" Type="http://schemas.openxmlformats.org/officeDocument/2006/relationships/image" Target="../media/image1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hyperlink" Target="http://www.violenciaocupacional.cat/" TargetMode="External"/><Relationship Id="rId9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8.jpeg"/><Relationship Id="rId7" Type="http://schemas.openxmlformats.org/officeDocument/2006/relationships/image" Target="../media/image1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hyperlink" Target="http://www.violenciaocupacional.cat/" TargetMode="External"/><Relationship Id="rId9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6.png"/><Relationship Id="rId4" Type="http://schemas.openxmlformats.org/officeDocument/2006/relationships/hyperlink" Target="http://www.violenciaocupacional.org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hyperlink" Target="http://www.violenciaocupacional.org/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8.jpeg"/><Relationship Id="rId7" Type="http://schemas.openxmlformats.org/officeDocument/2006/relationships/image" Target="../media/image1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violenciaocupacional.org/" TargetMode="External"/><Relationship Id="rId5" Type="http://schemas.openxmlformats.org/officeDocument/2006/relationships/image" Target="../media/image134.jpeg"/><Relationship Id="rId4" Type="http://schemas.openxmlformats.org/officeDocument/2006/relationships/image" Target="../media/image1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2.png"/><Relationship Id="rId5" Type="http://schemas.openxmlformats.org/officeDocument/2006/relationships/hyperlink" Target="http://www.violenciaocupacional.org/" TargetMode="External"/><Relationship Id="rId4" Type="http://schemas.openxmlformats.org/officeDocument/2006/relationships/image" Target="../media/image13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13" Type="http://schemas.openxmlformats.org/officeDocument/2006/relationships/image" Target="../media/image44.png"/><Relationship Id="rId18" Type="http://schemas.openxmlformats.org/officeDocument/2006/relationships/image" Target="../media/image49.png"/><Relationship Id="rId3" Type="http://schemas.openxmlformats.org/officeDocument/2006/relationships/image" Target="../media/image34.png"/><Relationship Id="rId7" Type="http://schemas.openxmlformats.org/officeDocument/2006/relationships/image" Target="../media/image38.emf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7.emf"/><Relationship Id="rId11" Type="http://schemas.openxmlformats.org/officeDocument/2006/relationships/image" Target="../media/image42.png"/><Relationship Id="rId5" Type="http://schemas.openxmlformats.org/officeDocument/2006/relationships/image" Target="../media/image36.emf"/><Relationship Id="rId15" Type="http://schemas.openxmlformats.org/officeDocument/2006/relationships/image" Target="../media/image46.png"/><Relationship Id="rId10" Type="http://schemas.openxmlformats.org/officeDocument/2006/relationships/image" Target="../media/image41.emf"/><Relationship Id="rId19" Type="http://schemas.openxmlformats.org/officeDocument/2006/relationships/image" Target="../media/image50.png"/><Relationship Id="rId4" Type="http://schemas.openxmlformats.org/officeDocument/2006/relationships/image" Target="../media/image35.emf"/><Relationship Id="rId9" Type="http://schemas.openxmlformats.org/officeDocument/2006/relationships/image" Target="../media/image40.emf"/><Relationship Id="rId14" Type="http://schemas.openxmlformats.org/officeDocument/2006/relationships/image" Target="../media/image4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2.png"/><Relationship Id="rId5" Type="http://schemas.openxmlformats.org/officeDocument/2006/relationships/hyperlink" Target="http://www.violenciaocupacional.org/" TargetMode="External"/><Relationship Id="rId4" Type="http://schemas.openxmlformats.org/officeDocument/2006/relationships/image" Target="../media/image1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2.png"/><Relationship Id="rId5" Type="http://schemas.openxmlformats.org/officeDocument/2006/relationships/hyperlink" Target="http://www.violenciaocupacional.org/" TargetMode="External"/><Relationship Id="rId4" Type="http://schemas.openxmlformats.org/officeDocument/2006/relationships/image" Target="../media/image1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2.png"/><Relationship Id="rId4" Type="http://schemas.openxmlformats.org/officeDocument/2006/relationships/hyperlink" Target="http://www.violenciaocupacional.org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0.wmf"/><Relationship Id="rId5" Type="http://schemas.openxmlformats.org/officeDocument/2006/relationships/image" Target="../media/image139.png"/><Relationship Id="rId4" Type="http://schemas.openxmlformats.org/officeDocument/2006/relationships/hyperlink" Target="http://www.violenciaocupacional.cat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8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hyperlink" Target="http://www.violenciaocupacional.cat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hyperlink" Target="https://www.ilo.org/wcmsp5/groups/public/---dgreports/---dcomm/documents/publication/wcms_630332.pdf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hyperlink" Target="https://www.who.int/topics/violence/es/" TargetMode="External"/><Relationship Id="rId4" Type="http://schemas.openxmlformats.org/officeDocument/2006/relationships/hyperlink" Target="http://www.violenciaocupacional.cat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hyperlink" Target="http://www.scielo.org.co/pdf/aqui/v11n1/v11n1a07.pdf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violenciaocupacional.cat/" TargetMode="Externa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violenciaocupacional.cat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5" Type="http://schemas.openxmlformats.org/officeDocument/2006/relationships/hyperlink" Target="http://www.violenciaocupacional.cat/" TargetMode="External"/><Relationship Id="rId4" Type="http://schemas.openxmlformats.org/officeDocument/2006/relationships/image" Target="../media/image5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png"/><Relationship Id="rId5" Type="http://schemas.openxmlformats.org/officeDocument/2006/relationships/hyperlink" Target="http://www.violenciaocupacional.cat/" TargetMode="External"/><Relationship Id="rId4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4EB8BF0A-3607-4F33-BE27-BB13D5312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381025"/>
            <a:ext cx="6151562" cy="369806"/>
          </a:xfrm>
        </p:spPr>
        <p:txBody>
          <a:bodyPr rtlCol="0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  <a:hlinkClick r:id="rId4"/>
              </a:rPr>
              <a:t>www.violenciaocupacional.</a:t>
            </a:r>
            <a:r>
              <a:rPr lang="ca-ES"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  <a:hlinkClick r:id="rId4"/>
              </a:rPr>
              <a:t>cat</a:t>
            </a:r>
            <a:r>
              <a:rPr lang="ca-ES"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  13 </a:t>
            </a:r>
            <a:r>
              <a:rPr lang="ca-ES"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anys</a:t>
            </a:r>
            <a:r>
              <a:rPr lang="es-ES"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 </a:t>
            </a:r>
            <a:r>
              <a:rPr lang="ca-ES"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d’investigació</a:t>
            </a:r>
            <a:endParaRPr lang="ca-ES" sz="1800" dirty="0">
              <a:latin typeface="+mn-lt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5AECA6FD-CD6E-4FA5-BB16-F4957C4C18AA}"/>
              </a:ext>
            </a:extLst>
          </p:cNvPr>
          <p:cNvSpPr/>
          <p:nvPr/>
        </p:nvSpPr>
        <p:spPr>
          <a:xfrm>
            <a:off x="3287688" y="2074750"/>
            <a:ext cx="6264696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a-ES" sz="3200" b="0" dirty="0">
                <a:latin typeface="Forte" panose="030609020405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Memòria  i anàlisi estadístic 2018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0DA581E-C59C-4E75-BF9D-842F9AEF25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440" y="1044244"/>
            <a:ext cx="10502681" cy="922605"/>
          </a:xfrm>
          <a:prstGeom prst="rect">
            <a:avLst/>
          </a:prstGeom>
        </p:spPr>
      </p:pic>
      <p:grpSp>
        <p:nvGrpSpPr>
          <p:cNvPr id="4" name="Grupo 3"/>
          <p:cNvGrpSpPr/>
          <p:nvPr/>
        </p:nvGrpSpPr>
        <p:grpSpPr>
          <a:xfrm>
            <a:off x="2108291" y="2661576"/>
            <a:ext cx="8277225" cy="3638550"/>
            <a:chOff x="584290" y="2661576"/>
            <a:chExt cx="8277225" cy="3638550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B84A888C-1EA0-48A6-B71B-0245AED414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4290" y="2661576"/>
              <a:ext cx="8277225" cy="3638550"/>
            </a:xfrm>
            <a:prstGeom prst="rect">
              <a:avLst/>
            </a:prstGeom>
          </p:spPr>
        </p:pic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84168" y="4653136"/>
              <a:ext cx="2041742" cy="792088"/>
            </a:xfrm>
            <a:prstGeom prst="rect">
              <a:avLst/>
            </a:prstGeom>
          </p:spPr>
        </p:pic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5AECA6FD-CD6E-4FA5-BB16-F4957C4C18AA}"/>
              </a:ext>
            </a:extLst>
          </p:cNvPr>
          <p:cNvSpPr/>
          <p:nvPr/>
        </p:nvSpPr>
        <p:spPr>
          <a:xfrm>
            <a:off x="958821" y="5718611"/>
            <a:ext cx="5480703" cy="487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a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Dr. Genís Cervantes i Professor JM Blanch</a:t>
            </a:r>
            <a:r>
              <a:rPr lang="ca-ES" sz="12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ca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a-ES" sz="12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directors del projecte d’investigació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a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Barcelona, 3 de març de 2019</a:t>
            </a:r>
          </a:p>
        </p:txBody>
      </p:sp>
      <p:pic>
        <p:nvPicPr>
          <p:cNvPr id="1026" name="Picture 2" descr="http://www.violenciaocupacional.org/imagenes/logo-six-2015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512" y="6390845"/>
            <a:ext cx="641508" cy="44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ángulo 13"/>
          <p:cNvSpPr/>
          <p:nvPr/>
        </p:nvSpPr>
        <p:spPr>
          <a:xfrm>
            <a:off x="9355130" y="6673334"/>
            <a:ext cx="1368152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600" dirty="0"/>
              <a:t>http://www.six-informatics.com/</a:t>
            </a:r>
          </a:p>
        </p:txBody>
      </p:sp>
      <p:sp>
        <p:nvSpPr>
          <p:cNvPr id="6" name="Rectángulo 5"/>
          <p:cNvSpPr/>
          <p:nvPr/>
        </p:nvSpPr>
        <p:spPr>
          <a:xfrm>
            <a:off x="2711624" y="6409929"/>
            <a:ext cx="65352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a-ES" sz="1000" dirty="0">
                <a:solidFill>
                  <a:srgbClr val="FF0000"/>
                </a:solidFill>
                <a:latin typeface="+mj-lt"/>
              </a:rPr>
              <a:t>Durant el 2018 s’ha aconseguit el certificat </a:t>
            </a:r>
            <a:r>
              <a:rPr lang="ca-ES" sz="1000" dirty="0" err="1">
                <a:solidFill>
                  <a:srgbClr val="FF0000"/>
                </a:solidFill>
                <a:latin typeface="+mj-lt"/>
              </a:rPr>
              <a:t>WebSite</a:t>
            </a:r>
            <a:r>
              <a:rPr lang="ca-ES" sz="1000" dirty="0">
                <a:solidFill>
                  <a:srgbClr val="FF0000"/>
                </a:solidFill>
                <a:latin typeface="+mj-lt"/>
              </a:rPr>
              <a:t> després d’una Auditoria Reglamentària per l’empresa </a:t>
            </a:r>
            <a:r>
              <a:rPr lang="ca-ES" sz="1000" dirty="0" smtClean="0">
                <a:solidFill>
                  <a:srgbClr val="FF0000"/>
                </a:solidFill>
                <a:latin typeface="+mj-lt"/>
              </a:rPr>
              <a:t>CONVERSIA, </a:t>
            </a:r>
            <a:r>
              <a:rPr lang="ca-ES" sz="1000" dirty="0">
                <a:solidFill>
                  <a:srgbClr val="FF0000"/>
                </a:solidFill>
                <a:latin typeface="+mj-lt"/>
              </a:rPr>
              <a:t>que acredita que la web està adaptada i compleix amb els requisits normatius en la LSSI-CE, RGPD y LOPD.</a:t>
            </a:r>
          </a:p>
        </p:txBody>
      </p:sp>
    </p:spTree>
    <p:extLst>
      <p:ext uri="{BB962C8B-B14F-4D97-AF65-F5344CB8AC3E}">
        <p14:creationId xmlns:p14="http://schemas.microsoft.com/office/powerpoint/2010/main" val="2899120025"/>
      </p:ext>
    </p:extLst>
  </p:cSld>
  <p:clrMapOvr>
    <a:masterClrMapping/>
  </p:clrMapOvr>
  <p:transition spd="slow">
    <p:wheel spokes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3AF06DF4-1DEF-4C40-96DE-F2C290C077E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01759" y="1124744"/>
            <a:ext cx="2628421" cy="136815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063ABF0-50DF-4531-AD86-8966032633A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68332" y="2492557"/>
            <a:ext cx="3534471" cy="166455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84DEAA7-0024-49D1-BC79-C3C735A1726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70821" y="4157110"/>
            <a:ext cx="3159358" cy="2056711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E84ADFDA-F275-4FC5-9A31-E3439A163D58}"/>
              </a:ext>
            </a:extLst>
          </p:cNvPr>
          <p:cNvSpPr/>
          <p:nvPr/>
        </p:nvSpPr>
        <p:spPr>
          <a:xfrm>
            <a:off x="2100775" y="1180602"/>
            <a:ext cx="4968552" cy="1673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a-ES" sz="32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Anàlisi estadístic 2018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a-E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Estadística de les notificacions d’incidents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6F47D64-06BB-448E-98A4-1E972F54C3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9338" y="2868707"/>
            <a:ext cx="3665908" cy="1309253"/>
          </a:xfrm>
          <a:prstGeom prst="rect">
            <a:avLst/>
          </a:prstGeom>
        </p:spPr>
      </p:pic>
      <p:sp>
        <p:nvSpPr>
          <p:cNvPr id="14" name="Title 8">
            <a:extLst>
              <a:ext uri="{FF2B5EF4-FFF2-40B4-BE49-F238E27FC236}">
                <a16:creationId xmlns:a16="http://schemas.microsoft.com/office/drawing/2014/main" id="{82BF77C0-A165-4B1E-B8F5-203E43D6C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418897"/>
            <a:ext cx="6151562" cy="369806"/>
          </a:xfrm>
        </p:spPr>
        <p:txBody>
          <a:bodyPr rtlCol="0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  <a:hlinkClick r:id="rId8"/>
              </a:rPr>
              <a:t>www.violenciaocupacional.</a:t>
            </a:r>
            <a:r>
              <a:rPr lang="ca-ES"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  <a:hlinkClick r:id="rId8"/>
              </a:rPr>
              <a:t>cat</a:t>
            </a:r>
            <a:r>
              <a:rPr lang="ca-ES"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  13 </a:t>
            </a:r>
            <a:r>
              <a:rPr lang="ca-ES"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anys</a:t>
            </a:r>
            <a:r>
              <a:rPr lang="es-ES"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 </a:t>
            </a:r>
            <a:r>
              <a:rPr lang="ca-ES"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d’investigació</a:t>
            </a:r>
            <a:endParaRPr lang="ca-E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0920768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6863" y="-4714"/>
            <a:ext cx="3641224" cy="2425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9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421" y="207857"/>
            <a:ext cx="3052086" cy="181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223" y="4636023"/>
            <a:ext cx="250507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1" name="Picture 4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432" y="2667174"/>
            <a:ext cx="2101850" cy="198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902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10500" y="4465353"/>
            <a:ext cx="2857500" cy="16002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11404" y="3421275"/>
            <a:ext cx="2224632" cy="296617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32408" y="1743076"/>
            <a:ext cx="2828925" cy="160972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12407" y="1674600"/>
            <a:ext cx="3714750" cy="41529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6F47D64-06BB-448E-98A4-1E972F54C3D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33001" y="0"/>
            <a:ext cx="2458999" cy="87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66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3344" y="2892886"/>
            <a:ext cx="2571288" cy="397906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9656" y="2853620"/>
            <a:ext cx="2539233" cy="4018335"/>
          </a:xfrm>
          <a:prstGeom prst="rect">
            <a:avLst/>
          </a:prstGeom>
        </p:spPr>
      </p:pic>
      <p:sp>
        <p:nvSpPr>
          <p:cNvPr id="22" name="Text Box 11">
            <a:extLst>
              <a:ext uri="{FF2B5EF4-FFF2-40B4-BE49-F238E27FC236}">
                <a16:creationId xmlns:a16="http://schemas.microsoft.com/office/drawing/2014/main" id="{CA615DA7-D9DB-4307-827D-E54524DC96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0332" y="836712"/>
            <a:ext cx="3707904" cy="33431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tIns="72000">
            <a:spAutoFit/>
          </a:bodyPr>
          <a:lstStyle>
            <a:lvl1pPr defTabSz="7620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None/>
              <a:defRPr/>
            </a:pPr>
            <a:r>
              <a:rPr lang="ca-ES" altLang="es-ES" sz="1400" dirty="0">
                <a:solidFill>
                  <a:srgbClr val="0000CC"/>
                </a:solidFill>
              </a:rPr>
              <a:t>Notificacions tots els centres participants</a:t>
            </a:r>
            <a:endParaRPr lang="ca-ES" altLang="es-ES" sz="1400" b="0" dirty="0">
              <a:solidFill>
                <a:srgbClr val="0000CC"/>
              </a:solidFill>
            </a:endParaRPr>
          </a:p>
        </p:txBody>
      </p:sp>
      <p:sp>
        <p:nvSpPr>
          <p:cNvPr id="16" name="Title 8">
            <a:extLst>
              <a:ext uri="{FF2B5EF4-FFF2-40B4-BE49-F238E27FC236}">
                <a16:creationId xmlns:a16="http://schemas.microsoft.com/office/drawing/2014/main" id="{512A0B9C-77A2-4532-9FDA-786B84967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398218"/>
            <a:ext cx="8291708" cy="369806"/>
          </a:xfrm>
        </p:spPr>
        <p:txBody>
          <a:bodyPr rtlCol="0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  <a:hlinkClick r:id="rId6"/>
              </a:rPr>
              <a:t>www.violenciaocupacional.</a:t>
            </a:r>
            <a:r>
              <a:rPr lang="ca-ES"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  <a:hlinkClick r:id="rId6"/>
              </a:rPr>
              <a:t>cat</a:t>
            </a:r>
            <a:r>
              <a:rPr lang="ca-ES"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  </a:t>
            </a:r>
            <a:r>
              <a:rPr lang="ca-ES"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evolució notificacions i Índex d’Incidència</a:t>
            </a:r>
            <a:endParaRPr lang="ca-ES" sz="1800" dirty="0">
              <a:latin typeface="+mn-lt"/>
            </a:endParaRPr>
          </a:p>
        </p:txBody>
      </p:sp>
      <p:sp>
        <p:nvSpPr>
          <p:cNvPr id="20" name="Text Box 11">
            <a:extLst>
              <a:ext uri="{FF2B5EF4-FFF2-40B4-BE49-F238E27FC236}">
                <a16:creationId xmlns:a16="http://schemas.microsoft.com/office/drawing/2014/main" id="{5F7D414C-4196-4742-BA0A-3D65E7B69C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4561" y="836712"/>
            <a:ext cx="4027976" cy="33431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tIns="72000">
            <a:spAutoFit/>
          </a:bodyPr>
          <a:lstStyle>
            <a:lvl1pPr defTabSz="7620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None/>
              <a:defRPr/>
            </a:pPr>
            <a:r>
              <a:rPr lang="ca-ES" altLang="es-ES" sz="1400" dirty="0">
                <a:solidFill>
                  <a:srgbClr val="0000CC"/>
                </a:solidFill>
              </a:rPr>
              <a:t>Notificacions centres participants Catalunya</a:t>
            </a:r>
            <a:endParaRPr lang="ca-ES" altLang="es-ES" sz="1400" b="0" dirty="0">
              <a:solidFill>
                <a:srgbClr val="0000CC"/>
              </a:solidFill>
            </a:endParaRPr>
          </a:p>
        </p:txBody>
      </p:sp>
      <p:sp>
        <p:nvSpPr>
          <p:cNvPr id="27" name="Text Box 11">
            <a:extLst>
              <a:ext uri="{FF2B5EF4-FFF2-40B4-BE49-F238E27FC236}">
                <a16:creationId xmlns:a16="http://schemas.microsoft.com/office/drawing/2014/main" id="{B9D24330-5CF8-43C4-B27D-5FB7585D74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8812" y="2636912"/>
            <a:ext cx="8557628" cy="33431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tIns="72000">
            <a:spAutoFit/>
          </a:bodyPr>
          <a:lstStyle>
            <a:lvl1pPr defTabSz="7620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None/>
              <a:defRPr/>
            </a:pPr>
            <a:r>
              <a:rPr lang="ca-ES" altLang="es-ES" sz="1400" dirty="0">
                <a:solidFill>
                  <a:prstClr val="black"/>
                </a:solidFill>
              </a:rPr>
              <a:t>Evolució del número de notificacions / Índex d’Incidència</a:t>
            </a:r>
            <a:endParaRPr lang="ca-ES" altLang="es-ES" sz="1400" b="0" dirty="0">
              <a:solidFill>
                <a:prstClr val="black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614" y="2852936"/>
            <a:ext cx="2457094" cy="400506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40015" y="2971225"/>
            <a:ext cx="2432601" cy="3880000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>
            <a:off x="5932017" y="3188182"/>
            <a:ext cx="72008" cy="3611503"/>
          </a:xfrm>
          <a:prstGeom prst="roundRect">
            <a:avLst/>
          </a:prstGeom>
          <a:noFill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a-ES"/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96F47D64-06BB-448E-98A4-1E972F54C3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1976" y="0"/>
            <a:ext cx="2230024" cy="79643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47690" y="1236912"/>
            <a:ext cx="7914286" cy="1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31053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8">
            <a:extLst>
              <a:ext uri="{FF2B5EF4-FFF2-40B4-BE49-F238E27FC236}">
                <a16:creationId xmlns:a16="http://schemas.microsoft.com/office/drawing/2014/main" id="{512A0B9C-77A2-4532-9FDA-786B84967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410825"/>
            <a:ext cx="8291708" cy="369806"/>
          </a:xfrm>
        </p:spPr>
        <p:txBody>
          <a:bodyPr rtlCol="0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  <a:hlinkClick r:id="rId4"/>
              </a:rPr>
              <a:t>www.violenciaocupacional.</a:t>
            </a:r>
            <a:r>
              <a:rPr lang="ca-ES"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  <a:hlinkClick r:id="rId4"/>
              </a:rPr>
              <a:t>cat</a:t>
            </a:r>
            <a:r>
              <a:rPr lang="ca-ES"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  </a:t>
            </a:r>
            <a:r>
              <a:rPr lang="ca-ES"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evolució notificacions i Índex d’Incidència</a:t>
            </a:r>
            <a:endParaRPr lang="ca-ES" sz="1800" dirty="0">
              <a:latin typeface="+mn-lt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0930" y="2976773"/>
            <a:ext cx="2480454" cy="383850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0" y="2978418"/>
            <a:ext cx="2387598" cy="3808220"/>
          </a:xfrm>
          <a:prstGeom prst="rect">
            <a:avLst/>
          </a:prstGeom>
        </p:spPr>
      </p:pic>
      <p:sp>
        <p:nvSpPr>
          <p:cNvPr id="13" name="Rectángulo redondeado 12"/>
          <p:cNvSpPr/>
          <p:nvPr/>
        </p:nvSpPr>
        <p:spPr>
          <a:xfrm>
            <a:off x="5932017" y="3188182"/>
            <a:ext cx="72008" cy="3611503"/>
          </a:xfrm>
          <a:prstGeom prst="roundRect">
            <a:avLst/>
          </a:prstGeom>
          <a:noFill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a-ES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96F47D64-06BB-448E-98A4-1E972F54C3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61976" y="0"/>
            <a:ext cx="2230024" cy="79643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1726" y="1336127"/>
            <a:ext cx="3933333" cy="1409524"/>
          </a:xfrm>
          <a:prstGeom prst="rect">
            <a:avLst/>
          </a:prstGeom>
        </p:spPr>
      </p:pic>
      <p:sp>
        <p:nvSpPr>
          <p:cNvPr id="15" name="Text Box 11">
            <a:extLst>
              <a:ext uri="{FF2B5EF4-FFF2-40B4-BE49-F238E27FC236}">
                <a16:creationId xmlns:a16="http://schemas.microsoft.com/office/drawing/2014/main" id="{4D68A213-7E38-450A-9E45-7E408A5F8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146" y="842734"/>
            <a:ext cx="4948060" cy="33431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tIns="72000">
            <a:spAutoFit/>
          </a:bodyPr>
          <a:lstStyle>
            <a:lvl1pPr defTabSz="7620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None/>
              <a:defRPr/>
            </a:pPr>
            <a:r>
              <a:rPr lang="ca-ES" altLang="es-ES" sz="1400" dirty="0">
                <a:solidFill>
                  <a:srgbClr val="0000CC"/>
                </a:solidFill>
              </a:rPr>
              <a:t>Tots els centres catalans participants</a:t>
            </a:r>
            <a:endParaRPr lang="ca-ES" altLang="es-ES" sz="1400" b="0" dirty="0">
              <a:solidFill>
                <a:srgbClr val="0000CC"/>
              </a:solidFill>
            </a:endParaRPr>
          </a:p>
        </p:txBody>
      </p:sp>
      <p:sp>
        <p:nvSpPr>
          <p:cNvPr id="18" name="Text Box 11">
            <a:extLst>
              <a:ext uri="{FF2B5EF4-FFF2-40B4-BE49-F238E27FC236}">
                <a16:creationId xmlns:a16="http://schemas.microsoft.com/office/drawing/2014/main" id="{5F7D414C-4196-4742-BA0A-3D65E7B69C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6040" y="842988"/>
            <a:ext cx="4948060" cy="33431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tIns="72000">
            <a:spAutoFit/>
          </a:bodyPr>
          <a:lstStyle>
            <a:defPPr>
              <a:defRPr lang="es-ES"/>
            </a:defPPr>
            <a:lvl1pPr algn="ctr" defTabSz="762000">
              <a:spcBef>
                <a:spcPct val="50000"/>
              </a:spcBef>
              <a:buClrTx/>
              <a:buSzTx/>
              <a:buFont typeface="Wingdings" pitchFamily="2" charset="2"/>
              <a:buNone/>
              <a:defRPr sz="1400">
                <a:solidFill>
                  <a:srgbClr val="0000CC"/>
                </a:solidFill>
              </a:defRPr>
            </a:lvl1pPr>
            <a:lvl2pPr marL="742950" indent="-285750" defTabSz="7620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</a:lvl2pPr>
            <a:lvl3pPr marL="1143000" indent="-228600" defTabSz="7620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/>
            </a:lvl3pPr>
            <a:lvl4pPr marL="1600200" indent="-228600" defTabSz="7620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/>
            </a:lvl4pPr>
            <a:lvl5pPr marL="2057400" indent="-228600" defTabSz="7620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/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/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/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/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/>
            </a:lvl9pPr>
          </a:lstStyle>
          <a:p>
            <a:r>
              <a:rPr lang="ca-ES" altLang="es-ES" dirty="0" smtClean="0"/>
              <a:t>El meu centre de salut</a:t>
            </a:r>
            <a:endParaRPr lang="ca-ES" altLang="es-ES" dirty="0"/>
          </a:p>
        </p:txBody>
      </p:sp>
    </p:spTree>
    <p:extLst>
      <p:ext uri="{BB962C8B-B14F-4D97-AF65-F5344CB8AC3E}">
        <p14:creationId xmlns:p14="http://schemas.microsoft.com/office/powerpoint/2010/main" val="10514176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8">
            <a:extLst>
              <a:ext uri="{FF2B5EF4-FFF2-40B4-BE49-F238E27FC236}">
                <a16:creationId xmlns:a16="http://schemas.microsoft.com/office/drawing/2014/main" id="{512A0B9C-77A2-4532-9FDA-786B84967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398218"/>
            <a:ext cx="8291708" cy="369806"/>
          </a:xfrm>
        </p:spPr>
        <p:txBody>
          <a:bodyPr rtlCol="0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  <a:hlinkClick r:id="rId4"/>
              </a:rPr>
              <a:t>www.violenciaocupacional.</a:t>
            </a:r>
            <a:r>
              <a:rPr lang="ca-ES"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  <a:hlinkClick r:id="rId4"/>
              </a:rPr>
              <a:t>cat</a:t>
            </a:r>
            <a:r>
              <a:rPr lang="ca-ES"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  </a:t>
            </a:r>
            <a:r>
              <a:rPr lang="ca-ES"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persona treballadora agredida, any </a:t>
            </a:r>
            <a:r>
              <a:rPr lang="ca-ES" sz="18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2018</a:t>
            </a:r>
            <a:endParaRPr lang="ca-ES" sz="18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12B0129-A719-486B-97BD-CA048BB7D1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2422" y="1239665"/>
            <a:ext cx="3810000" cy="3581400"/>
          </a:xfrm>
          <a:prstGeom prst="rect">
            <a:avLst/>
          </a:prstGeom>
        </p:spPr>
      </p:pic>
      <p:sp>
        <p:nvSpPr>
          <p:cNvPr id="6" name="Text Box 11">
            <a:extLst>
              <a:ext uri="{FF2B5EF4-FFF2-40B4-BE49-F238E27FC236}">
                <a16:creationId xmlns:a16="http://schemas.microsoft.com/office/drawing/2014/main" id="{4D68A213-7E38-450A-9E45-7E408A5F8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737349"/>
            <a:ext cx="6023992" cy="33431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tIns="72000">
            <a:spAutoFit/>
          </a:bodyPr>
          <a:lstStyle>
            <a:lvl1pPr defTabSz="7620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None/>
              <a:defRPr/>
            </a:pPr>
            <a:r>
              <a:rPr lang="ca-ES" altLang="es-ES" sz="1400" b="0" dirty="0" smtClean="0">
                <a:solidFill>
                  <a:prstClr val="black"/>
                </a:solidFill>
              </a:rPr>
              <a:t>	Medicina		     Infermeria		Administrativa</a:t>
            </a:r>
            <a:endParaRPr lang="ca-ES" altLang="es-ES" sz="1400" b="0" dirty="0">
              <a:solidFill>
                <a:prstClr val="black"/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827" y="5095598"/>
            <a:ext cx="1827423" cy="171777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5560" y="5158446"/>
            <a:ext cx="1760564" cy="165493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74528" y="5165991"/>
            <a:ext cx="1785736" cy="1678592"/>
          </a:xfrm>
          <a:prstGeom prst="rect">
            <a:avLst/>
          </a:prstGeom>
        </p:spPr>
      </p:pic>
      <p:sp>
        <p:nvSpPr>
          <p:cNvPr id="17" name="Rectángulo redondeado 16"/>
          <p:cNvSpPr/>
          <p:nvPr/>
        </p:nvSpPr>
        <p:spPr>
          <a:xfrm flipH="1">
            <a:off x="6079468" y="908720"/>
            <a:ext cx="52530" cy="5949280"/>
          </a:xfrm>
          <a:prstGeom prst="roundRect">
            <a:avLst/>
          </a:prstGeom>
          <a:noFill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a-ES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96F47D64-06BB-448E-98A4-1E972F54C3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1976" y="0"/>
            <a:ext cx="2230024" cy="796437"/>
          </a:xfrm>
          <a:prstGeom prst="rect">
            <a:avLst/>
          </a:prstGeom>
        </p:spPr>
      </p:pic>
      <p:sp>
        <p:nvSpPr>
          <p:cNvPr id="20" name="Text Box 11">
            <a:extLst>
              <a:ext uri="{FF2B5EF4-FFF2-40B4-BE49-F238E27FC236}">
                <a16:creationId xmlns:a16="http://schemas.microsoft.com/office/drawing/2014/main" id="{4D68A213-7E38-450A-9E45-7E408A5F8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5960" y="4703954"/>
            <a:ext cx="6023992" cy="33431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tIns="72000">
            <a:spAutoFit/>
          </a:bodyPr>
          <a:lstStyle>
            <a:lvl1pPr defTabSz="7620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None/>
              <a:defRPr/>
            </a:pPr>
            <a:r>
              <a:rPr lang="ca-ES" altLang="es-ES" sz="1400" b="0" dirty="0" smtClean="0">
                <a:solidFill>
                  <a:prstClr val="black"/>
                </a:solidFill>
              </a:rPr>
              <a:t>	Medicina		     Infermeria		Administrativa</a:t>
            </a:r>
            <a:endParaRPr lang="ca-ES" altLang="es-ES" sz="1400" b="0" dirty="0">
              <a:solidFill>
                <a:prstClr val="black"/>
              </a:solidFill>
            </a:endParaRPr>
          </a:p>
        </p:txBody>
      </p:sp>
      <p:sp>
        <p:nvSpPr>
          <p:cNvPr id="21" name="Text Box 11">
            <a:extLst>
              <a:ext uri="{FF2B5EF4-FFF2-40B4-BE49-F238E27FC236}">
                <a16:creationId xmlns:a16="http://schemas.microsoft.com/office/drawing/2014/main" id="{4D68A213-7E38-450A-9E45-7E408A5F8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146" y="842734"/>
            <a:ext cx="4948060" cy="33431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tIns="72000">
            <a:spAutoFit/>
          </a:bodyPr>
          <a:lstStyle>
            <a:lvl1pPr defTabSz="7620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None/>
              <a:defRPr/>
            </a:pPr>
            <a:r>
              <a:rPr lang="ca-ES" altLang="es-ES" sz="1400" dirty="0">
                <a:solidFill>
                  <a:srgbClr val="0000CC"/>
                </a:solidFill>
              </a:rPr>
              <a:t>Tots els centres catalans participants</a:t>
            </a:r>
            <a:endParaRPr lang="ca-ES" altLang="es-ES" sz="1400" b="0" dirty="0">
              <a:solidFill>
                <a:srgbClr val="0000CC"/>
              </a:solidFill>
            </a:endParaRPr>
          </a:p>
        </p:txBody>
      </p:sp>
      <p:sp>
        <p:nvSpPr>
          <p:cNvPr id="14" name="Text Box 11">
            <a:extLst>
              <a:ext uri="{FF2B5EF4-FFF2-40B4-BE49-F238E27FC236}">
                <a16:creationId xmlns:a16="http://schemas.microsoft.com/office/drawing/2014/main" id="{5F7D414C-4196-4742-BA0A-3D65E7B69C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6040" y="842988"/>
            <a:ext cx="4948060" cy="33431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tIns="72000">
            <a:spAutoFit/>
          </a:bodyPr>
          <a:lstStyle>
            <a:defPPr>
              <a:defRPr lang="es-ES"/>
            </a:defPPr>
            <a:lvl1pPr algn="ctr" defTabSz="762000">
              <a:spcBef>
                <a:spcPct val="50000"/>
              </a:spcBef>
              <a:buClrTx/>
              <a:buSzTx/>
              <a:buFont typeface="Wingdings" pitchFamily="2" charset="2"/>
              <a:buNone/>
              <a:defRPr sz="1400">
                <a:solidFill>
                  <a:srgbClr val="0000CC"/>
                </a:solidFill>
              </a:defRPr>
            </a:lvl1pPr>
            <a:lvl2pPr marL="742950" indent="-285750" defTabSz="7620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</a:lvl2pPr>
            <a:lvl3pPr marL="1143000" indent="-228600" defTabSz="7620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/>
            </a:lvl3pPr>
            <a:lvl4pPr marL="1600200" indent="-228600" defTabSz="7620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/>
            </a:lvl4pPr>
            <a:lvl5pPr marL="2057400" indent="-228600" defTabSz="7620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/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/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/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/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/>
            </a:lvl9pPr>
          </a:lstStyle>
          <a:p>
            <a:r>
              <a:rPr lang="ca-ES" altLang="es-ES" dirty="0" smtClean="0"/>
              <a:t>El meu centre de salut</a:t>
            </a:r>
            <a:endParaRPr lang="ca-ES" altLang="es-ES" dirty="0"/>
          </a:p>
        </p:txBody>
      </p:sp>
    </p:spTree>
    <p:extLst>
      <p:ext uri="{BB962C8B-B14F-4D97-AF65-F5344CB8AC3E}">
        <p14:creationId xmlns:p14="http://schemas.microsoft.com/office/powerpoint/2010/main" val="288470401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8">
            <a:extLst>
              <a:ext uri="{FF2B5EF4-FFF2-40B4-BE49-F238E27FC236}">
                <a16:creationId xmlns:a16="http://schemas.microsoft.com/office/drawing/2014/main" id="{512A0B9C-77A2-4532-9FDA-786B84967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382365"/>
            <a:ext cx="8291708" cy="369806"/>
          </a:xfrm>
        </p:spPr>
        <p:txBody>
          <a:bodyPr rtlCol="0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  <a:hlinkClick r:id="rId4"/>
              </a:rPr>
              <a:t>www.violenciaocupacional.</a:t>
            </a:r>
            <a:r>
              <a:rPr lang="ca-ES"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  <a:hlinkClick r:id="rId4"/>
              </a:rPr>
              <a:t>cat</a:t>
            </a:r>
            <a:r>
              <a:rPr lang="ca-ES"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  </a:t>
            </a:r>
            <a:r>
              <a:rPr lang="ca-ES"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persona treballadora agredida, any </a:t>
            </a:r>
            <a:r>
              <a:rPr lang="ca-ES" sz="18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2018</a:t>
            </a:r>
            <a:endParaRPr lang="ca-ES" sz="18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EB5D931-4B2C-4843-920B-511E73F1E1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5176" y="1091397"/>
            <a:ext cx="3810000" cy="35814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336" y="5169270"/>
            <a:ext cx="1672444" cy="1572098"/>
          </a:xfrm>
          <a:prstGeom prst="rect">
            <a:avLst/>
          </a:prstGeom>
        </p:spPr>
      </p:pic>
      <p:sp>
        <p:nvSpPr>
          <p:cNvPr id="15" name="Text Box 11">
            <a:extLst>
              <a:ext uri="{FF2B5EF4-FFF2-40B4-BE49-F238E27FC236}">
                <a16:creationId xmlns:a16="http://schemas.microsoft.com/office/drawing/2014/main" id="{4D68A213-7E38-450A-9E45-7E408A5F8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336" y="4780346"/>
            <a:ext cx="5960132" cy="33431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tIns="72000">
            <a:spAutoFit/>
          </a:bodyPr>
          <a:lstStyle>
            <a:lvl1pPr defTabSz="7620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None/>
              <a:defRPr/>
            </a:pPr>
            <a:r>
              <a:rPr lang="ca-ES" altLang="es-ES" sz="1400" b="0" dirty="0" smtClean="0">
                <a:solidFill>
                  <a:prstClr val="black"/>
                </a:solidFill>
              </a:rPr>
              <a:t>  Hospitalària         		 </a:t>
            </a:r>
            <a:r>
              <a:rPr lang="ca-ES" altLang="es-ES" sz="1400" b="0" dirty="0">
                <a:solidFill>
                  <a:prstClr val="black"/>
                </a:solidFill>
              </a:rPr>
              <a:t>Primària         </a:t>
            </a:r>
            <a:r>
              <a:rPr lang="ca-ES" altLang="es-ES" sz="1400" b="0" dirty="0" smtClean="0">
                <a:solidFill>
                  <a:prstClr val="black"/>
                </a:solidFill>
              </a:rPr>
              <a:t>	       Sociosanitària</a:t>
            </a:r>
            <a:endParaRPr lang="ca-ES" altLang="es-ES" sz="1400" b="0" dirty="0">
              <a:solidFill>
                <a:prstClr val="black"/>
              </a:solidFill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1543" y="5114659"/>
            <a:ext cx="1733571" cy="1629557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46134" y="5149324"/>
            <a:ext cx="1723227" cy="1619834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 flipH="1">
            <a:off x="6079468" y="908720"/>
            <a:ext cx="52530" cy="5949280"/>
          </a:xfrm>
          <a:prstGeom prst="roundRect">
            <a:avLst/>
          </a:prstGeom>
          <a:noFill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a-ES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96F47D64-06BB-448E-98A4-1E972F54C3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1976" y="0"/>
            <a:ext cx="2230024" cy="796437"/>
          </a:xfrm>
          <a:prstGeom prst="rect">
            <a:avLst/>
          </a:prstGeom>
        </p:spPr>
      </p:pic>
      <p:sp>
        <p:nvSpPr>
          <p:cNvPr id="22" name="Text Box 11">
            <a:extLst>
              <a:ext uri="{FF2B5EF4-FFF2-40B4-BE49-F238E27FC236}">
                <a16:creationId xmlns:a16="http://schemas.microsoft.com/office/drawing/2014/main" id="{4D68A213-7E38-450A-9E45-7E408A5F8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146" y="842734"/>
            <a:ext cx="4948060" cy="33431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tIns="72000">
            <a:spAutoFit/>
          </a:bodyPr>
          <a:lstStyle>
            <a:lvl1pPr defTabSz="7620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None/>
              <a:defRPr/>
            </a:pPr>
            <a:r>
              <a:rPr lang="ca-ES" altLang="es-ES" sz="1400" dirty="0">
                <a:solidFill>
                  <a:srgbClr val="0000CC"/>
                </a:solidFill>
              </a:rPr>
              <a:t>Tots els centres catalans participants</a:t>
            </a:r>
            <a:endParaRPr lang="ca-ES" altLang="es-ES" sz="1400" b="0" dirty="0">
              <a:solidFill>
                <a:srgbClr val="0000CC"/>
              </a:solidFill>
            </a:endParaRPr>
          </a:p>
        </p:txBody>
      </p:sp>
      <p:sp>
        <p:nvSpPr>
          <p:cNvPr id="25" name="Text Box 11">
            <a:extLst>
              <a:ext uri="{FF2B5EF4-FFF2-40B4-BE49-F238E27FC236}">
                <a16:creationId xmlns:a16="http://schemas.microsoft.com/office/drawing/2014/main" id="{4D68A213-7E38-450A-9E45-7E408A5F8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0611" y="4774185"/>
            <a:ext cx="5960132" cy="33431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tIns="72000">
            <a:spAutoFit/>
          </a:bodyPr>
          <a:lstStyle>
            <a:lvl1pPr defTabSz="7620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None/>
              <a:defRPr/>
            </a:pPr>
            <a:r>
              <a:rPr lang="ca-ES" altLang="es-ES" sz="1400" b="0" dirty="0" smtClean="0">
                <a:solidFill>
                  <a:prstClr val="black"/>
                </a:solidFill>
              </a:rPr>
              <a:t>  Hospitalària         		 </a:t>
            </a:r>
            <a:r>
              <a:rPr lang="ca-ES" altLang="es-ES" sz="1400" b="0" dirty="0">
                <a:solidFill>
                  <a:prstClr val="black"/>
                </a:solidFill>
              </a:rPr>
              <a:t>Primària         </a:t>
            </a:r>
            <a:r>
              <a:rPr lang="ca-ES" altLang="es-ES" sz="1400" b="0" dirty="0" smtClean="0">
                <a:solidFill>
                  <a:prstClr val="black"/>
                </a:solidFill>
              </a:rPr>
              <a:t>	       Sociosanitària</a:t>
            </a:r>
            <a:endParaRPr lang="ca-ES" altLang="es-ES" sz="1400" b="0" dirty="0">
              <a:solidFill>
                <a:prstClr val="black"/>
              </a:solidFill>
            </a:endParaRPr>
          </a:p>
        </p:txBody>
      </p:sp>
      <p:sp>
        <p:nvSpPr>
          <p:cNvPr id="20" name="Text Box 11">
            <a:extLst>
              <a:ext uri="{FF2B5EF4-FFF2-40B4-BE49-F238E27FC236}">
                <a16:creationId xmlns:a16="http://schemas.microsoft.com/office/drawing/2014/main" id="{5F7D414C-4196-4742-BA0A-3D65E7B69C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6040" y="842988"/>
            <a:ext cx="4948060" cy="33431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tIns="72000">
            <a:spAutoFit/>
          </a:bodyPr>
          <a:lstStyle>
            <a:defPPr>
              <a:defRPr lang="es-ES"/>
            </a:defPPr>
            <a:lvl1pPr algn="ctr" defTabSz="762000">
              <a:spcBef>
                <a:spcPct val="50000"/>
              </a:spcBef>
              <a:buClrTx/>
              <a:buSzTx/>
              <a:buFont typeface="Wingdings" pitchFamily="2" charset="2"/>
              <a:buNone/>
              <a:defRPr sz="1400">
                <a:solidFill>
                  <a:srgbClr val="0000CC"/>
                </a:solidFill>
              </a:defRPr>
            </a:lvl1pPr>
            <a:lvl2pPr marL="742950" indent="-285750" defTabSz="7620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</a:lvl2pPr>
            <a:lvl3pPr marL="1143000" indent="-228600" defTabSz="7620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/>
            </a:lvl3pPr>
            <a:lvl4pPr marL="1600200" indent="-228600" defTabSz="7620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/>
            </a:lvl4pPr>
            <a:lvl5pPr marL="2057400" indent="-228600" defTabSz="7620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/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/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/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/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/>
            </a:lvl9pPr>
          </a:lstStyle>
          <a:p>
            <a:r>
              <a:rPr lang="ca-ES" altLang="es-ES" dirty="0" smtClean="0"/>
              <a:t>El meu centre de salut</a:t>
            </a:r>
            <a:endParaRPr lang="ca-ES" altLang="es-ES" dirty="0"/>
          </a:p>
        </p:txBody>
      </p:sp>
    </p:spTree>
    <p:extLst>
      <p:ext uri="{BB962C8B-B14F-4D97-AF65-F5344CB8AC3E}">
        <p14:creationId xmlns:p14="http://schemas.microsoft.com/office/powerpoint/2010/main" val="304075997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8">
            <a:extLst>
              <a:ext uri="{FF2B5EF4-FFF2-40B4-BE49-F238E27FC236}">
                <a16:creationId xmlns:a16="http://schemas.microsoft.com/office/drawing/2014/main" id="{512A0B9C-77A2-4532-9FDA-786B84967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418437"/>
            <a:ext cx="8291708" cy="369806"/>
          </a:xfrm>
        </p:spPr>
        <p:txBody>
          <a:bodyPr rtlCol="0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  <a:hlinkClick r:id="rId4"/>
              </a:rPr>
              <a:t>www.violenciaocupacional.</a:t>
            </a:r>
            <a:r>
              <a:rPr lang="ca-ES"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  <a:hlinkClick r:id="rId4"/>
              </a:rPr>
              <a:t>cat</a:t>
            </a:r>
            <a:r>
              <a:rPr lang="ca-ES"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  </a:t>
            </a:r>
            <a:r>
              <a:rPr lang="ca-ES"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persona treballadora agredida, any </a:t>
            </a:r>
            <a:r>
              <a:rPr lang="ca-ES" sz="18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2018</a:t>
            </a:r>
            <a:endParaRPr lang="ca-ES" sz="18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0398" y="1065270"/>
            <a:ext cx="3810000" cy="35814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541" y="5126551"/>
            <a:ext cx="1855011" cy="174371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9468" y="5188542"/>
            <a:ext cx="1769225" cy="166307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37306" y="5215884"/>
            <a:ext cx="1714677" cy="16117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6F47D64-06BB-448E-98A4-1E972F54C3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84921" y="-1"/>
            <a:ext cx="2207079" cy="788243"/>
          </a:xfrm>
          <a:prstGeom prst="rect">
            <a:avLst/>
          </a:prstGeom>
        </p:spPr>
      </p:pic>
      <p:sp>
        <p:nvSpPr>
          <p:cNvPr id="15" name="Rectángulo redondeado 14"/>
          <p:cNvSpPr/>
          <p:nvPr/>
        </p:nvSpPr>
        <p:spPr>
          <a:xfrm flipH="1">
            <a:off x="6079468" y="908720"/>
            <a:ext cx="52530" cy="5949280"/>
          </a:xfrm>
          <a:prstGeom prst="roundRect">
            <a:avLst/>
          </a:prstGeom>
          <a:noFill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a-ES"/>
          </a:p>
        </p:txBody>
      </p:sp>
      <p:sp>
        <p:nvSpPr>
          <p:cNvPr id="19" name="Text Box 11">
            <a:extLst>
              <a:ext uri="{FF2B5EF4-FFF2-40B4-BE49-F238E27FC236}">
                <a16:creationId xmlns:a16="http://schemas.microsoft.com/office/drawing/2014/main" id="{4D68A213-7E38-450A-9E45-7E408A5F8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146" y="842734"/>
            <a:ext cx="4948060" cy="33431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tIns="72000">
            <a:spAutoFit/>
          </a:bodyPr>
          <a:lstStyle>
            <a:lvl1pPr defTabSz="7620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None/>
              <a:defRPr/>
            </a:pPr>
            <a:r>
              <a:rPr lang="ca-ES" altLang="es-ES" sz="1400" dirty="0">
                <a:solidFill>
                  <a:srgbClr val="0000CC"/>
                </a:solidFill>
              </a:rPr>
              <a:t>Tots els centres catalans participants</a:t>
            </a:r>
            <a:endParaRPr lang="ca-ES" altLang="es-ES" sz="1400" b="0" dirty="0">
              <a:solidFill>
                <a:srgbClr val="0000CC"/>
              </a:solidFill>
            </a:endParaRPr>
          </a:p>
        </p:txBody>
      </p:sp>
      <p:sp>
        <p:nvSpPr>
          <p:cNvPr id="21" name="Text Box 11">
            <a:extLst>
              <a:ext uri="{FF2B5EF4-FFF2-40B4-BE49-F238E27FC236}">
                <a16:creationId xmlns:a16="http://schemas.microsoft.com/office/drawing/2014/main" id="{4D68A213-7E38-450A-9E45-7E408A5F8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336" y="4780346"/>
            <a:ext cx="5960132" cy="33431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tIns="72000">
            <a:spAutoFit/>
          </a:bodyPr>
          <a:lstStyle>
            <a:lvl1pPr defTabSz="7620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None/>
              <a:defRPr/>
            </a:pPr>
            <a:r>
              <a:rPr lang="ca-ES" altLang="es-ES" sz="1400" b="0" dirty="0" smtClean="0">
                <a:solidFill>
                  <a:prstClr val="black"/>
                </a:solidFill>
              </a:rPr>
              <a:t>  Hospitalària         		 </a:t>
            </a:r>
            <a:r>
              <a:rPr lang="ca-ES" altLang="es-ES" sz="1400" b="0" dirty="0">
                <a:solidFill>
                  <a:prstClr val="black"/>
                </a:solidFill>
              </a:rPr>
              <a:t>Primària         </a:t>
            </a:r>
            <a:r>
              <a:rPr lang="ca-ES" altLang="es-ES" sz="1400" b="0" dirty="0" smtClean="0">
                <a:solidFill>
                  <a:prstClr val="black"/>
                </a:solidFill>
              </a:rPr>
              <a:t>	       Sociosanitària</a:t>
            </a:r>
            <a:endParaRPr lang="ca-ES" altLang="es-ES" sz="1400" b="0" dirty="0">
              <a:solidFill>
                <a:prstClr val="black"/>
              </a:solidFill>
            </a:endParaRPr>
          </a:p>
        </p:txBody>
      </p:sp>
      <p:sp>
        <p:nvSpPr>
          <p:cNvPr id="22" name="Text Box 11">
            <a:extLst>
              <a:ext uri="{FF2B5EF4-FFF2-40B4-BE49-F238E27FC236}">
                <a16:creationId xmlns:a16="http://schemas.microsoft.com/office/drawing/2014/main" id="{4D68A213-7E38-450A-9E45-7E408A5F8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0611" y="4774185"/>
            <a:ext cx="5960132" cy="33431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tIns="72000">
            <a:spAutoFit/>
          </a:bodyPr>
          <a:lstStyle>
            <a:lvl1pPr defTabSz="7620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None/>
              <a:defRPr/>
            </a:pPr>
            <a:r>
              <a:rPr lang="ca-ES" altLang="es-ES" sz="1400" b="0" dirty="0" smtClean="0">
                <a:solidFill>
                  <a:prstClr val="black"/>
                </a:solidFill>
              </a:rPr>
              <a:t>  Hospitalària         		 </a:t>
            </a:r>
            <a:r>
              <a:rPr lang="ca-ES" altLang="es-ES" sz="1400" b="0" dirty="0">
                <a:solidFill>
                  <a:prstClr val="black"/>
                </a:solidFill>
              </a:rPr>
              <a:t>Primària         </a:t>
            </a:r>
            <a:r>
              <a:rPr lang="ca-ES" altLang="es-ES" sz="1400" b="0" dirty="0" smtClean="0">
                <a:solidFill>
                  <a:prstClr val="black"/>
                </a:solidFill>
              </a:rPr>
              <a:t>	       Sociosanitària</a:t>
            </a:r>
            <a:endParaRPr lang="ca-ES" altLang="es-ES" sz="1400" b="0" dirty="0">
              <a:solidFill>
                <a:prstClr val="black"/>
              </a:solidFill>
            </a:endParaRPr>
          </a:p>
        </p:txBody>
      </p:sp>
      <p:sp>
        <p:nvSpPr>
          <p:cNvPr id="14" name="Text Box 11">
            <a:extLst>
              <a:ext uri="{FF2B5EF4-FFF2-40B4-BE49-F238E27FC236}">
                <a16:creationId xmlns:a16="http://schemas.microsoft.com/office/drawing/2014/main" id="{5F7D414C-4196-4742-BA0A-3D65E7B69C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6040" y="842988"/>
            <a:ext cx="4948060" cy="33431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tIns="72000">
            <a:spAutoFit/>
          </a:bodyPr>
          <a:lstStyle>
            <a:defPPr>
              <a:defRPr lang="es-ES"/>
            </a:defPPr>
            <a:lvl1pPr algn="ctr" defTabSz="762000">
              <a:spcBef>
                <a:spcPct val="50000"/>
              </a:spcBef>
              <a:buClrTx/>
              <a:buSzTx/>
              <a:buFont typeface="Wingdings" pitchFamily="2" charset="2"/>
              <a:buNone/>
              <a:defRPr sz="1400">
                <a:solidFill>
                  <a:srgbClr val="0000CC"/>
                </a:solidFill>
              </a:defRPr>
            </a:lvl1pPr>
            <a:lvl2pPr marL="742950" indent="-285750" defTabSz="7620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</a:lvl2pPr>
            <a:lvl3pPr marL="1143000" indent="-228600" defTabSz="7620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/>
            </a:lvl3pPr>
            <a:lvl4pPr marL="1600200" indent="-228600" defTabSz="7620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/>
            </a:lvl4pPr>
            <a:lvl5pPr marL="2057400" indent="-228600" defTabSz="7620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/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/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/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/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/>
            </a:lvl9pPr>
          </a:lstStyle>
          <a:p>
            <a:r>
              <a:rPr lang="ca-ES" altLang="es-ES" dirty="0" smtClean="0"/>
              <a:t>El meu centre de salut</a:t>
            </a:r>
            <a:endParaRPr lang="ca-ES" altLang="es-ES" dirty="0"/>
          </a:p>
        </p:txBody>
      </p:sp>
    </p:spTree>
    <p:extLst>
      <p:ext uri="{BB962C8B-B14F-4D97-AF65-F5344CB8AC3E}">
        <p14:creationId xmlns:p14="http://schemas.microsoft.com/office/powerpoint/2010/main" val="3269921620"/>
      </p:ext>
    </p:extLst>
  </p:cSld>
  <p:clrMapOvr>
    <a:masterClrMapping/>
  </p:clrMapOvr>
  <p:transition spd="slow">
    <p:wheel spokes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8">
            <a:extLst>
              <a:ext uri="{FF2B5EF4-FFF2-40B4-BE49-F238E27FC236}">
                <a16:creationId xmlns:a16="http://schemas.microsoft.com/office/drawing/2014/main" id="{512A0B9C-77A2-4532-9FDA-786B84967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495" y="383255"/>
            <a:ext cx="8291708" cy="369806"/>
          </a:xfrm>
        </p:spPr>
        <p:txBody>
          <a:bodyPr rtlCol="0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  <a:hlinkClick r:id="rId4"/>
              </a:rPr>
              <a:t>www.violenciaocupacional.</a:t>
            </a:r>
            <a:r>
              <a:rPr lang="ca-ES"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  <a:hlinkClick r:id="rId4"/>
              </a:rPr>
              <a:t>cat</a:t>
            </a:r>
            <a:r>
              <a:rPr lang="ca-ES"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  </a:t>
            </a:r>
            <a:r>
              <a:rPr lang="ca-ES"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persona treballadora agredida, any </a:t>
            </a:r>
            <a:r>
              <a:rPr lang="ca-ES" sz="18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2018</a:t>
            </a:r>
            <a:endParaRPr lang="ca-ES" sz="18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5176" y="1081252"/>
            <a:ext cx="3810000" cy="35814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082" y="5071661"/>
            <a:ext cx="1849469" cy="173850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9027" y="5100148"/>
            <a:ext cx="1814368" cy="1705506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41534" y="5100148"/>
            <a:ext cx="1810450" cy="1701823"/>
          </a:xfrm>
          <a:prstGeom prst="rect">
            <a:avLst/>
          </a:prstGeom>
        </p:spPr>
      </p:pic>
      <p:sp>
        <p:nvSpPr>
          <p:cNvPr id="14" name="Rectángulo redondeado 13"/>
          <p:cNvSpPr/>
          <p:nvPr/>
        </p:nvSpPr>
        <p:spPr>
          <a:xfrm flipH="1">
            <a:off x="6079468" y="908720"/>
            <a:ext cx="52530" cy="5949280"/>
          </a:xfrm>
          <a:prstGeom prst="roundRect">
            <a:avLst/>
          </a:prstGeom>
          <a:noFill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a-ES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96F47D64-06BB-448E-98A4-1E972F54C3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84921" y="-1"/>
            <a:ext cx="2207079" cy="788243"/>
          </a:xfrm>
          <a:prstGeom prst="rect">
            <a:avLst/>
          </a:prstGeom>
        </p:spPr>
      </p:pic>
      <p:sp>
        <p:nvSpPr>
          <p:cNvPr id="21" name="Text Box 11">
            <a:extLst>
              <a:ext uri="{FF2B5EF4-FFF2-40B4-BE49-F238E27FC236}">
                <a16:creationId xmlns:a16="http://schemas.microsoft.com/office/drawing/2014/main" id="{4D68A213-7E38-450A-9E45-7E408A5F8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146" y="842734"/>
            <a:ext cx="4948060" cy="33431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tIns="72000">
            <a:spAutoFit/>
          </a:bodyPr>
          <a:lstStyle>
            <a:lvl1pPr defTabSz="7620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None/>
              <a:defRPr/>
            </a:pPr>
            <a:r>
              <a:rPr lang="ca-ES" altLang="es-ES" sz="1400" dirty="0">
                <a:solidFill>
                  <a:srgbClr val="0000CC"/>
                </a:solidFill>
              </a:rPr>
              <a:t>Tots els centres catalans participants</a:t>
            </a:r>
            <a:endParaRPr lang="ca-ES" altLang="es-ES" sz="1400" b="0" dirty="0">
              <a:solidFill>
                <a:srgbClr val="0000CC"/>
              </a:solidFill>
            </a:endParaRPr>
          </a:p>
        </p:txBody>
      </p:sp>
      <p:sp>
        <p:nvSpPr>
          <p:cNvPr id="23" name="Text Box 11">
            <a:extLst>
              <a:ext uri="{FF2B5EF4-FFF2-40B4-BE49-F238E27FC236}">
                <a16:creationId xmlns:a16="http://schemas.microsoft.com/office/drawing/2014/main" id="{4D68A213-7E38-450A-9E45-7E408A5F8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737349"/>
            <a:ext cx="6023992" cy="33431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tIns="72000">
            <a:spAutoFit/>
          </a:bodyPr>
          <a:lstStyle>
            <a:lvl1pPr defTabSz="7620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None/>
              <a:defRPr/>
            </a:pPr>
            <a:r>
              <a:rPr lang="ca-ES" altLang="es-ES" sz="1400" b="0" dirty="0" smtClean="0">
                <a:solidFill>
                  <a:prstClr val="black"/>
                </a:solidFill>
              </a:rPr>
              <a:t>	Medicina		     Infermeria		Administrativa</a:t>
            </a:r>
            <a:endParaRPr lang="ca-ES" altLang="es-ES" sz="1400" b="0" dirty="0">
              <a:solidFill>
                <a:prstClr val="black"/>
              </a:solidFill>
            </a:endParaRPr>
          </a:p>
        </p:txBody>
      </p:sp>
      <p:sp>
        <p:nvSpPr>
          <p:cNvPr id="24" name="Text Box 11">
            <a:extLst>
              <a:ext uri="{FF2B5EF4-FFF2-40B4-BE49-F238E27FC236}">
                <a16:creationId xmlns:a16="http://schemas.microsoft.com/office/drawing/2014/main" id="{4D68A213-7E38-450A-9E45-7E408A5F8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5960" y="4703954"/>
            <a:ext cx="6023992" cy="33431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tIns="72000">
            <a:spAutoFit/>
          </a:bodyPr>
          <a:lstStyle>
            <a:lvl1pPr defTabSz="7620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None/>
              <a:defRPr/>
            </a:pPr>
            <a:r>
              <a:rPr lang="ca-ES" altLang="es-ES" sz="1400" b="0" dirty="0" smtClean="0">
                <a:solidFill>
                  <a:prstClr val="black"/>
                </a:solidFill>
              </a:rPr>
              <a:t>	Medicina		     Infermeria		Administrativa</a:t>
            </a:r>
            <a:endParaRPr lang="ca-ES" altLang="es-ES" sz="1400" b="0" dirty="0">
              <a:solidFill>
                <a:prstClr val="black"/>
              </a:solidFill>
            </a:endParaRPr>
          </a:p>
        </p:txBody>
      </p:sp>
      <p:sp>
        <p:nvSpPr>
          <p:cNvPr id="13" name="Text Box 11">
            <a:extLst>
              <a:ext uri="{FF2B5EF4-FFF2-40B4-BE49-F238E27FC236}">
                <a16:creationId xmlns:a16="http://schemas.microsoft.com/office/drawing/2014/main" id="{5F7D414C-4196-4742-BA0A-3D65E7B69C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6040" y="842988"/>
            <a:ext cx="4948060" cy="33431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tIns="72000">
            <a:spAutoFit/>
          </a:bodyPr>
          <a:lstStyle>
            <a:defPPr>
              <a:defRPr lang="es-ES"/>
            </a:defPPr>
            <a:lvl1pPr algn="ctr" defTabSz="762000">
              <a:spcBef>
                <a:spcPct val="50000"/>
              </a:spcBef>
              <a:buClrTx/>
              <a:buSzTx/>
              <a:buFont typeface="Wingdings" pitchFamily="2" charset="2"/>
              <a:buNone/>
              <a:defRPr sz="1400">
                <a:solidFill>
                  <a:srgbClr val="0000CC"/>
                </a:solidFill>
              </a:defRPr>
            </a:lvl1pPr>
            <a:lvl2pPr marL="742950" indent="-285750" defTabSz="7620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</a:lvl2pPr>
            <a:lvl3pPr marL="1143000" indent="-228600" defTabSz="7620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/>
            </a:lvl3pPr>
            <a:lvl4pPr marL="1600200" indent="-228600" defTabSz="7620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/>
            </a:lvl4pPr>
            <a:lvl5pPr marL="2057400" indent="-228600" defTabSz="7620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/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/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/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/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/>
            </a:lvl9pPr>
          </a:lstStyle>
          <a:p>
            <a:r>
              <a:rPr lang="ca-ES" altLang="es-ES" dirty="0" smtClean="0"/>
              <a:t>El meu centre de salut</a:t>
            </a:r>
            <a:endParaRPr lang="ca-ES" altLang="es-ES" dirty="0"/>
          </a:p>
        </p:txBody>
      </p:sp>
    </p:spTree>
    <p:extLst>
      <p:ext uri="{BB962C8B-B14F-4D97-AF65-F5344CB8AC3E}">
        <p14:creationId xmlns:p14="http://schemas.microsoft.com/office/powerpoint/2010/main" val="3590288402"/>
      </p:ext>
    </p:extLst>
  </p:cSld>
  <p:clrMapOvr>
    <a:masterClrMapping/>
  </p:clrMapOvr>
  <p:transition spd="slow">
    <p:wheel spokes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8">
            <a:extLst>
              <a:ext uri="{FF2B5EF4-FFF2-40B4-BE49-F238E27FC236}">
                <a16:creationId xmlns:a16="http://schemas.microsoft.com/office/drawing/2014/main" id="{512A0B9C-77A2-4532-9FDA-786B84967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146" y="378602"/>
            <a:ext cx="8291708" cy="369806"/>
          </a:xfrm>
        </p:spPr>
        <p:txBody>
          <a:bodyPr rtlCol="0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  <a:hlinkClick r:id="rId4"/>
              </a:rPr>
              <a:t>www.violenciaocupacional.</a:t>
            </a:r>
            <a:r>
              <a:rPr lang="ca-ES"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  <a:hlinkClick r:id="rId4"/>
              </a:rPr>
              <a:t>cat</a:t>
            </a:r>
            <a:r>
              <a:rPr lang="ca-ES"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  </a:t>
            </a:r>
            <a:r>
              <a:rPr lang="ca-ES"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persona agressora, any </a:t>
            </a:r>
            <a:r>
              <a:rPr lang="ca-ES" sz="18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2018</a:t>
            </a:r>
            <a:endParaRPr lang="ca-ES" sz="18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6" name="Text Box 11">
            <a:extLst>
              <a:ext uri="{FF2B5EF4-FFF2-40B4-BE49-F238E27FC236}">
                <a16:creationId xmlns:a16="http://schemas.microsoft.com/office/drawing/2014/main" id="{4D68A213-7E38-450A-9E45-7E408A5F8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146" y="842734"/>
            <a:ext cx="4948060" cy="33431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tIns="72000">
            <a:spAutoFit/>
          </a:bodyPr>
          <a:lstStyle>
            <a:lvl1pPr defTabSz="7620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None/>
              <a:defRPr/>
            </a:pPr>
            <a:r>
              <a:rPr lang="ca-ES" altLang="es-ES" sz="1400" dirty="0">
                <a:solidFill>
                  <a:srgbClr val="0000CC"/>
                </a:solidFill>
              </a:rPr>
              <a:t>Tots els centres catalans participants</a:t>
            </a:r>
            <a:endParaRPr lang="ca-ES" altLang="es-ES" sz="1400" b="0" dirty="0">
              <a:solidFill>
                <a:srgbClr val="0000CC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6004" y="1163358"/>
            <a:ext cx="3810000" cy="3581400"/>
          </a:xfrm>
          <a:prstGeom prst="rect">
            <a:avLst/>
          </a:prstGeom>
        </p:spPr>
      </p:pic>
      <p:sp>
        <p:nvSpPr>
          <p:cNvPr id="10" name="Text Box 11">
            <a:extLst>
              <a:ext uri="{FF2B5EF4-FFF2-40B4-BE49-F238E27FC236}">
                <a16:creationId xmlns:a16="http://schemas.microsoft.com/office/drawing/2014/main" id="{4D68A213-7E38-450A-9E45-7E408A5F8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73" y="4689065"/>
            <a:ext cx="5836294" cy="33431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tIns="72000">
            <a:spAutoFit/>
          </a:bodyPr>
          <a:lstStyle>
            <a:lvl1pPr defTabSz="7620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None/>
              <a:defRPr/>
            </a:pPr>
            <a:r>
              <a:rPr lang="ca-ES" altLang="es-ES" sz="1400" b="0" dirty="0">
                <a:solidFill>
                  <a:prstClr val="black"/>
                </a:solidFill>
              </a:rPr>
              <a:t> </a:t>
            </a:r>
            <a:r>
              <a:rPr lang="ca-ES" altLang="es-ES" sz="1400" b="0" dirty="0" smtClean="0">
                <a:solidFill>
                  <a:prstClr val="black"/>
                </a:solidFill>
              </a:rPr>
              <a:t>      Agitació         		Frustració    </a:t>
            </a:r>
            <a:r>
              <a:rPr lang="ca-ES" altLang="es-ES" sz="1400" b="0" dirty="0">
                <a:solidFill>
                  <a:prstClr val="black"/>
                </a:solidFill>
              </a:rPr>
              <a:t>	</a:t>
            </a:r>
            <a:r>
              <a:rPr lang="ca-ES" altLang="es-ES" sz="1400" b="0" dirty="0" smtClean="0">
                <a:solidFill>
                  <a:prstClr val="black"/>
                </a:solidFill>
              </a:rPr>
              <a:t>          Estratègia</a:t>
            </a:r>
            <a:endParaRPr lang="ca-ES" altLang="es-ES" sz="1400" b="0" dirty="0">
              <a:solidFill>
                <a:prstClr val="black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48" y="5015207"/>
            <a:ext cx="1928396" cy="181269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05008" y="5016019"/>
            <a:ext cx="1927532" cy="181188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10862" y="5017357"/>
            <a:ext cx="1913129" cy="1798341"/>
          </a:xfrm>
          <a:prstGeom prst="rect">
            <a:avLst/>
          </a:prstGeom>
        </p:spPr>
      </p:pic>
      <p:sp>
        <p:nvSpPr>
          <p:cNvPr id="15" name="Rectángulo redondeado 14"/>
          <p:cNvSpPr/>
          <p:nvPr/>
        </p:nvSpPr>
        <p:spPr>
          <a:xfrm flipH="1">
            <a:off x="6023992" y="908720"/>
            <a:ext cx="52530" cy="5949280"/>
          </a:xfrm>
          <a:prstGeom prst="roundRect">
            <a:avLst/>
          </a:prstGeom>
          <a:noFill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a-ES"/>
          </a:p>
        </p:txBody>
      </p:sp>
      <p:sp>
        <p:nvSpPr>
          <p:cNvPr id="18" name="Text Box 11">
            <a:extLst>
              <a:ext uri="{FF2B5EF4-FFF2-40B4-BE49-F238E27FC236}">
                <a16:creationId xmlns:a16="http://schemas.microsoft.com/office/drawing/2014/main" id="{4D68A213-7E38-450A-9E45-7E408A5F8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7565" y="4698572"/>
            <a:ext cx="5836294" cy="33431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tIns="72000">
            <a:spAutoFit/>
          </a:bodyPr>
          <a:lstStyle>
            <a:lvl1pPr defTabSz="7620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None/>
              <a:defRPr/>
            </a:pPr>
            <a:r>
              <a:rPr lang="ca-ES" altLang="es-ES" sz="1400" b="0" dirty="0">
                <a:solidFill>
                  <a:prstClr val="black"/>
                </a:solidFill>
              </a:rPr>
              <a:t> </a:t>
            </a:r>
            <a:r>
              <a:rPr lang="ca-ES" altLang="es-ES" sz="1400" b="0" dirty="0" smtClean="0">
                <a:solidFill>
                  <a:prstClr val="black"/>
                </a:solidFill>
              </a:rPr>
              <a:t>      Agitació         		Frustració    </a:t>
            </a:r>
            <a:r>
              <a:rPr lang="ca-ES" altLang="es-ES" sz="1400" b="0" dirty="0">
                <a:solidFill>
                  <a:prstClr val="black"/>
                </a:solidFill>
              </a:rPr>
              <a:t>	</a:t>
            </a:r>
            <a:r>
              <a:rPr lang="ca-ES" altLang="es-ES" sz="1400" b="0" dirty="0" smtClean="0">
                <a:solidFill>
                  <a:prstClr val="black"/>
                </a:solidFill>
              </a:rPr>
              <a:t>          Estratègia</a:t>
            </a:r>
            <a:endParaRPr lang="ca-ES" altLang="es-ES" sz="1400" b="0" dirty="0">
              <a:solidFill>
                <a:prstClr val="black"/>
              </a:solidFill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96F47D64-06BB-448E-98A4-1E972F54C3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84921" y="-1"/>
            <a:ext cx="2207079" cy="788243"/>
          </a:xfrm>
          <a:prstGeom prst="rect">
            <a:avLst/>
          </a:prstGeom>
        </p:spPr>
      </p:pic>
      <p:sp>
        <p:nvSpPr>
          <p:cNvPr id="13" name="Text Box 11">
            <a:extLst>
              <a:ext uri="{FF2B5EF4-FFF2-40B4-BE49-F238E27FC236}">
                <a16:creationId xmlns:a16="http://schemas.microsoft.com/office/drawing/2014/main" id="{5F7D414C-4196-4742-BA0A-3D65E7B69C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6040" y="842988"/>
            <a:ext cx="4948060" cy="33431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tIns="72000">
            <a:spAutoFit/>
          </a:bodyPr>
          <a:lstStyle>
            <a:defPPr>
              <a:defRPr lang="es-ES"/>
            </a:defPPr>
            <a:lvl1pPr algn="ctr" defTabSz="762000">
              <a:spcBef>
                <a:spcPct val="50000"/>
              </a:spcBef>
              <a:buClrTx/>
              <a:buSzTx/>
              <a:buFont typeface="Wingdings" pitchFamily="2" charset="2"/>
              <a:buNone/>
              <a:defRPr sz="1400">
                <a:solidFill>
                  <a:srgbClr val="0000CC"/>
                </a:solidFill>
              </a:defRPr>
            </a:lvl1pPr>
            <a:lvl2pPr marL="742950" indent="-285750" defTabSz="7620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</a:lvl2pPr>
            <a:lvl3pPr marL="1143000" indent="-228600" defTabSz="7620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/>
            </a:lvl3pPr>
            <a:lvl4pPr marL="1600200" indent="-228600" defTabSz="7620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/>
            </a:lvl4pPr>
            <a:lvl5pPr marL="2057400" indent="-228600" defTabSz="7620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/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/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/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/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/>
            </a:lvl9pPr>
          </a:lstStyle>
          <a:p>
            <a:r>
              <a:rPr lang="ca-ES" altLang="es-ES" dirty="0" smtClean="0"/>
              <a:t>El meu centre de salut</a:t>
            </a:r>
            <a:endParaRPr lang="ca-ES" altLang="es-ES" dirty="0"/>
          </a:p>
        </p:txBody>
      </p:sp>
    </p:spTree>
    <p:extLst>
      <p:ext uri="{BB962C8B-B14F-4D97-AF65-F5344CB8AC3E}">
        <p14:creationId xmlns:p14="http://schemas.microsoft.com/office/powerpoint/2010/main" val="2003077822"/>
      </p:ext>
    </p:extLst>
  </p:cSld>
  <p:clrMapOvr>
    <a:masterClrMapping/>
  </p:clrMapOvr>
  <p:transition spd="slow">
    <p:wheel spokes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8">
            <a:extLst>
              <a:ext uri="{FF2B5EF4-FFF2-40B4-BE49-F238E27FC236}">
                <a16:creationId xmlns:a16="http://schemas.microsoft.com/office/drawing/2014/main" id="{512A0B9C-77A2-4532-9FDA-786B84967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429979"/>
            <a:ext cx="8291708" cy="369806"/>
          </a:xfrm>
        </p:spPr>
        <p:txBody>
          <a:bodyPr rtlCol="0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  <a:hlinkClick r:id="rId4"/>
              </a:rPr>
              <a:t>www.violenciaocupacional.</a:t>
            </a:r>
            <a:r>
              <a:rPr lang="ca-ES"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  <a:hlinkClick r:id="rId4"/>
              </a:rPr>
              <a:t>cat</a:t>
            </a:r>
            <a:r>
              <a:rPr lang="ca-ES"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  </a:t>
            </a:r>
            <a:r>
              <a:rPr lang="ca-ES"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persona agressora, any </a:t>
            </a:r>
            <a:r>
              <a:rPr lang="ca-ES" sz="18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2018</a:t>
            </a:r>
            <a:endParaRPr lang="ca-ES" sz="18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3472" y="1090011"/>
            <a:ext cx="3810000" cy="35814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334" y="5080844"/>
            <a:ext cx="1872209" cy="175987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3962" y="5108498"/>
            <a:ext cx="1843805" cy="173317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80131" y="5111986"/>
            <a:ext cx="1846807" cy="1735999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 flipH="1">
            <a:off x="6079468" y="908720"/>
            <a:ext cx="52530" cy="5949280"/>
          </a:xfrm>
          <a:prstGeom prst="roundRect">
            <a:avLst/>
          </a:prstGeom>
          <a:noFill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a-ES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96F47D64-06BB-448E-98A4-1E972F54C3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84921" y="-1"/>
            <a:ext cx="2207079" cy="788243"/>
          </a:xfrm>
          <a:prstGeom prst="rect">
            <a:avLst/>
          </a:prstGeom>
        </p:spPr>
      </p:pic>
      <p:sp>
        <p:nvSpPr>
          <p:cNvPr id="14" name="Text Box 11">
            <a:extLst>
              <a:ext uri="{FF2B5EF4-FFF2-40B4-BE49-F238E27FC236}">
                <a16:creationId xmlns:a16="http://schemas.microsoft.com/office/drawing/2014/main" id="{4D68A213-7E38-450A-9E45-7E408A5F8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146" y="842734"/>
            <a:ext cx="4948060" cy="33431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tIns="72000">
            <a:spAutoFit/>
          </a:bodyPr>
          <a:lstStyle>
            <a:lvl1pPr defTabSz="7620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None/>
              <a:defRPr/>
            </a:pPr>
            <a:r>
              <a:rPr lang="ca-ES" altLang="es-ES" sz="1400" dirty="0">
                <a:solidFill>
                  <a:srgbClr val="0000CC"/>
                </a:solidFill>
              </a:rPr>
              <a:t>Tots els centres catalans participants</a:t>
            </a:r>
            <a:endParaRPr lang="ca-ES" altLang="es-ES" sz="1400" b="0" dirty="0">
              <a:solidFill>
                <a:srgbClr val="0000CC"/>
              </a:solidFill>
            </a:endParaRPr>
          </a:p>
        </p:txBody>
      </p:sp>
      <p:sp>
        <p:nvSpPr>
          <p:cNvPr id="17" name="Text Box 11">
            <a:extLst>
              <a:ext uri="{FF2B5EF4-FFF2-40B4-BE49-F238E27FC236}">
                <a16:creationId xmlns:a16="http://schemas.microsoft.com/office/drawing/2014/main" id="{4D68A213-7E38-450A-9E45-7E408A5F8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336" y="4780346"/>
            <a:ext cx="5960132" cy="33431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tIns="72000">
            <a:spAutoFit/>
          </a:bodyPr>
          <a:lstStyle>
            <a:lvl1pPr defTabSz="7620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None/>
              <a:defRPr/>
            </a:pPr>
            <a:r>
              <a:rPr lang="ca-ES" altLang="es-ES" sz="1400" b="0" dirty="0" smtClean="0">
                <a:solidFill>
                  <a:prstClr val="black"/>
                </a:solidFill>
              </a:rPr>
              <a:t>  Hospitalària         		 </a:t>
            </a:r>
            <a:r>
              <a:rPr lang="ca-ES" altLang="es-ES" sz="1400" b="0" dirty="0">
                <a:solidFill>
                  <a:prstClr val="black"/>
                </a:solidFill>
              </a:rPr>
              <a:t>Primària         </a:t>
            </a:r>
            <a:r>
              <a:rPr lang="ca-ES" altLang="es-ES" sz="1400" b="0" dirty="0" smtClean="0">
                <a:solidFill>
                  <a:prstClr val="black"/>
                </a:solidFill>
              </a:rPr>
              <a:t>	       Sociosanitària</a:t>
            </a:r>
            <a:endParaRPr lang="ca-ES" altLang="es-ES" sz="1400" b="0" dirty="0">
              <a:solidFill>
                <a:prstClr val="black"/>
              </a:solidFill>
            </a:endParaRPr>
          </a:p>
        </p:txBody>
      </p:sp>
      <p:sp>
        <p:nvSpPr>
          <p:cNvPr id="18" name="Text Box 11">
            <a:extLst>
              <a:ext uri="{FF2B5EF4-FFF2-40B4-BE49-F238E27FC236}">
                <a16:creationId xmlns:a16="http://schemas.microsoft.com/office/drawing/2014/main" id="{4D68A213-7E38-450A-9E45-7E408A5F8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0611" y="4774185"/>
            <a:ext cx="5960132" cy="33431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tIns="72000">
            <a:spAutoFit/>
          </a:bodyPr>
          <a:lstStyle>
            <a:lvl1pPr defTabSz="7620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None/>
              <a:defRPr/>
            </a:pPr>
            <a:r>
              <a:rPr lang="ca-ES" altLang="es-ES" sz="1400" b="0" dirty="0" smtClean="0">
                <a:solidFill>
                  <a:prstClr val="black"/>
                </a:solidFill>
              </a:rPr>
              <a:t>  Hospitalària         		 </a:t>
            </a:r>
            <a:r>
              <a:rPr lang="ca-ES" altLang="es-ES" sz="1400" b="0" dirty="0">
                <a:solidFill>
                  <a:prstClr val="black"/>
                </a:solidFill>
              </a:rPr>
              <a:t>Primària         </a:t>
            </a:r>
            <a:r>
              <a:rPr lang="ca-ES" altLang="es-ES" sz="1400" b="0" dirty="0" smtClean="0">
                <a:solidFill>
                  <a:prstClr val="black"/>
                </a:solidFill>
              </a:rPr>
              <a:t>	       Sociosanitària</a:t>
            </a:r>
            <a:endParaRPr lang="ca-ES" altLang="es-ES" sz="1400" b="0" dirty="0">
              <a:solidFill>
                <a:prstClr val="black"/>
              </a:solidFill>
            </a:endParaRPr>
          </a:p>
        </p:txBody>
      </p:sp>
      <p:sp>
        <p:nvSpPr>
          <p:cNvPr id="19" name="Text Box 11">
            <a:extLst>
              <a:ext uri="{FF2B5EF4-FFF2-40B4-BE49-F238E27FC236}">
                <a16:creationId xmlns:a16="http://schemas.microsoft.com/office/drawing/2014/main" id="{5F7D414C-4196-4742-BA0A-3D65E7B69C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6040" y="842988"/>
            <a:ext cx="4948060" cy="33431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tIns="72000">
            <a:spAutoFit/>
          </a:bodyPr>
          <a:lstStyle>
            <a:defPPr>
              <a:defRPr lang="es-ES"/>
            </a:defPPr>
            <a:lvl1pPr algn="ctr" defTabSz="762000">
              <a:spcBef>
                <a:spcPct val="50000"/>
              </a:spcBef>
              <a:buClrTx/>
              <a:buSzTx/>
              <a:buFont typeface="Wingdings" pitchFamily="2" charset="2"/>
              <a:buNone/>
              <a:defRPr sz="1400">
                <a:solidFill>
                  <a:srgbClr val="0000CC"/>
                </a:solidFill>
              </a:defRPr>
            </a:lvl1pPr>
            <a:lvl2pPr marL="742950" indent="-285750" defTabSz="7620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</a:lvl2pPr>
            <a:lvl3pPr marL="1143000" indent="-228600" defTabSz="7620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/>
            </a:lvl3pPr>
            <a:lvl4pPr marL="1600200" indent="-228600" defTabSz="7620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/>
            </a:lvl4pPr>
            <a:lvl5pPr marL="2057400" indent="-228600" defTabSz="7620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/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/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/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/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/>
            </a:lvl9pPr>
          </a:lstStyle>
          <a:p>
            <a:r>
              <a:rPr lang="ca-ES" altLang="es-ES" dirty="0" smtClean="0"/>
              <a:t>El meu centre de salut</a:t>
            </a:r>
            <a:endParaRPr lang="ca-ES" altLang="es-ES" dirty="0"/>
          </a:p>
        </p:txBody>
      </p:sp>
    </p:spTree>
    <p:extLst>
      <p:ext uri="{BB962C8B-B14F-4D97-AF65-F5344CB8AC3E}">
        <p14:creationId xmlns:p14="http://schemas.microsoft.com/office/powerpoint/2010/main" val="3489749830"/>
      </p:ext>
    </p:extLst>
  </p:cSld>
  <p:clrMapOvr>
    <a:masterClrMapping/>
  </p:clrMapOvr>
  <p:transition spd="slow">
    <p:wheel spokes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998"/>
            <a:ext cx="5940152" cy="1044946"/>
          </a:xfrm>
          <a:prstGeom prst="rect">
            <a:avLst/>
          </a:prstGeom>
        </p:spPr>
      </p:pic>
      <p:pic>
        <p:nvPicPr>
          <p:cNvPr id="13" name="Imagen 1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2921" y="22825"/>
            <a:ext cx="3203848" cy="224958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ángulo 13"/>
          <p:cNvSpPr/>
          <p:nvPr/>
        </p:nvSpPr>
        <p:spPr>
          <a:xfrm>
            <a:off x="8330933" y="2272406"/>
            <a:ext cx="29878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1200" b="0" dirty="0">
                <a:solidFill>
                  <a:prstClr val="black"/>
                </a:solidFill>
                <a:latin typeface="Calibri" panose="020F0502020204030204"/>
                <a:cs typeface="+mn-cs"/>
              </a:rPr>
              <a:t>El </a:t>
            </a:r>
            <a:r>
              <a:rPr lang="ca-ES" sz="1200" b="0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Vè</a:t>
            </a:r>
            <a:r>
              <a:rPr lang="ca-ES" sz="1200" b="0" dirty="0">
                <a:solidFill>
                  <a:prstClr val="black"/>
                </a:solidFill>
                <a:latin typeface="Calibri" panose="020F0502020204030204"/>
                <a:cs typeface="+mn-cs"/>
              </a:rPr>
              <a:t> informe de la Organització Internacional del Treball 2018 fa una especial menció a la formació i informació dels professionals per combatre i acabar amb la violència al lloc de treball.</a:t>
            </a:r>
          </a:p>
        </p:txBody>
      </p:sp>
      <p:pic>
        <p:nvPicPr>
          <p:cNvPr id="8" name="Imagen 7"/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092" y="3260203"/>
            <a:ext cx="3278541" cy="206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0216" y="5011451"/>
            <a:ext cx="3763564" cy="1846549"/>
          </a:xfrm>
          <a:prstGeom prst="rect">
            <a:avLst/>
          </a:prstGeom>
        </p:spPr>
      </p:pic>
      <p:grpSp>
        <p:nvGrpSpPr>
          <p:cNvPr id="2" name="Grupo 1"/>
          <p:cNvGrpSpPr/>
          <p:nvPr/>
        </p:nvGrpSpPr>
        <p:grpSpPr>
          <a:xfrm>
            <a:off x="173891" y="1916832"/>
            <a:ext cx="2969781" cy="4789944"/>
            <a:chOff x="179512" y="11584"/>
            <a:chExt cx="3903227" cy="6853929"/>
          </a:xfrm>
        </p:grpSpPr>
        <p:pic>
          <p:nvPicPr>
            <p:cNvPr id="11" name="Imagen 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895" y="5259557"/>
              <a:ext cx="3182465" cy="1605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Imagen 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1703672"/>
              <a:ext cx="3903227" cy="1964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Imagen 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895" y="3122006"/>
              <a:ext cx="3860459" cy="213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Imagen 16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9512" y="11584"/>
              <a:ext cx="3851920" cy="1665845"/>
            </a:xfrm>
            <a:prstGeom prst="rect">
              <a:avLst/>
            </a:prstGeom>
          </p:spPr>
        </p:pic>
      </p:grpSp>
      <p:pic>
        <p:nvPicPr>
          <p:cNvPr id="18" name="Imagen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97840" y="2701903"/>
            <a:ext cx="3647299" cy="4121534"/>
          </a:xfrm>
          <a:prstGeom prst="rect">
            <a:avLst/>
          </a:prstGeom>
        </p:spPr>
      </p:pic>
      <p:pic>
        <p:nvPicPr>
          <p:cNvPr id="19" name="Picture 10" descr="http://www.cacm.es/images/Actualidad/Noticias_OCM/stopagresiones.jpg">
            <a:extLst>
              <a:ext uri="{FF2B5EF4-FFF2-40B4-BE49-F238E27FC236}">
                <a16:creationId xmlns:a16="http://schemas.microsoft.com/office/drawing/2014/main" id="{6658B989-6B2D-43DA-9E6C-5BA8EDDA7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808" y="192866"/>
            <a:ext cx="2050408" cy="28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6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326" y="1171818"/>
            <a:ext cx="3330370" cy="11729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6983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8">
            <a:extLst>
              <a:ext uri="{FF2B5EF4-FFF2-40B4-BE49-F238E27FC236}">
                <a16:creationId xmlns:a16="http://schemas.microsoft.com/office/drawing/2014/main" id="{512A0B9C-77A2-4532-9FDA-786B84967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389482"/>
            <a:ext cx="8291708" cy="369806"/>
          </a:xfrm>
        </p:spPr>
        <p:txBody>
          <a:bodyPr rtlCol="0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  <a:hlinkClick r:id="rId4"/>
              </a:rPr>
              <a:t>www.violenciaocupacional.</a:t>
            </a:r>
            <a:r>
              <a:rPr lang="ca-ES"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  <a:hlinkClick r:id="rId4"/>
              </a:rPr>
              <a:t>cat</a:t>
            </a:r>
            <a:r>
              <a:rPr lang="ca-ES"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  </a:t>
            </a:r>
            <a:r>
              <a:rPr lang="ca-ES"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persona agressora, any </a:t>
            </a:r>
            <a:r>
              <a:rPr lang="ca-ES" sz="18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2018</a:t>
            </a:r>
            <a:endParaRPr lang="ca-ES" sz="18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5176" y="1162240"/>
            <a:ext cx="3810000" cy="35814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516" y="5023378"/>
            <a:ext cx="1946035" cy="182927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0016" y="5049383"/>
            <a:ext cx="1937751" cy="182148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2769" y="5032885"/>
            <a:ext cx="1920169" cy="1804959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 flipH="1">
            <a:off x="6079468" y="908720"/>
            <a:ext cx="52530" cy="5949280"/>
          </a:xfrm>
          <a:prstGeom prst="roundRect">
            <a:avLst/>
          </a:prstGeom>
          <a:noFill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a-ES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96F47D64-06BB-448E-98A4-1E972F54C3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84921" y="-1"/>
            <a:ext cx="2207079" cy="788243"/>
          </a:xfrm>
          <a:prstGeom prst="rect">
            <a:avLst/>
          </a:prstGeom>
        </p:spPr>
      </p:pic>
      <p:sp>
        <p:nvSpPr>
          <p:cNvPr id="14" name="Text Box 11">
            <a:extLst>
              <a:ext uri="{FF2B5EF4-FFF2-40B4-BE49-F238E27FC236}">
                <a16:creationId xmlns:a16="http://schemas.microsoft.com/office/drawing/2014/main" id="{4D68A213-7E38-450A-9E45-7E408A5F8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146" y="842734"/>
            <a:ext cx="4948060" cy="33431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tIns="72000">
            <a:spAutoFit/>
          </a:bodyPr>
          <a:lstStyle>
            <a:lvl1pPr defTabSz="7620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None/>
              <a:defRPr/>
            </a:pPr>
            <a:r>
              <a:rPr lang="ca-ES" altLang="es-ES" sz="1400" dirty="0">
                <a:solidFill>
                  <a:srgbClr val="0000CC"/>
                </a:solidFill>
              </a:rPr>
              <a:t>Tots els centres catalans participants</a:t>
            </a:r>
            <a:endParaRPr lang="ca-ES" altLang="es-ES" sz="1400" b="0" dirty="0">
              <a:solidFill>
                <a:srgbClr val="0000CC"/>
              </a:solidFill>
            </a:endParaRPr>
          </a:p>
        </p:txBody>
      </p:sp>
      <p:sp>
        <p:nvSpPr>
          <p:cNvPr id="17" name="Text Box 11">
            <a:extLst>
              <a:ext uri="{FF2B5EF4-FFF2-40B4-BE49-F238E27FC236}">
                <a16:creationId xmlns:a16="http://schemas.microsoft.com/office/drawing/2014/main" id="{4D68A213-7E38-450A-9E45-7E408A5F8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73" y="4689065"/>
            <a:ext cx="5836294" cy="33431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tIns="72000">
            <a:spAutoFit/>
          </a:bodyPr>
          <a:lstStyle>
            <a:lvl1pPr defTabSz="7620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None/>
              <a:defRPr/>
            </a:pPr>
            <a:r>
              <a:rPr lang="ca-ES" altLang="es-ES" sz="1400" b="0" dirty="0">
                <a:solidFill>
                  <a:prstClr val="black"/>
                </a:solidFill>
              </a:rPr>
              <a:t> </a:t>
            </a:r>
            <a:r>
              <a:rPr lang="ca-ES" altLang="es-ES" sz="1400" b="0" dirty="0" smtClean="0">
                <a:solidFill>
                  <a:prstClr val="black"/>
                </a:solidFill>
              </a:rPr>
              <a:t>      Agitació         		Frustració    </a:t>
            </a:r>
            <a:r>
              <a:rPr lang="ca-ES" altLang="es-ES" sz="1400" b="0" dirty="0">
                <a:solidFill>
                  <a:prstClr val="black"/>
                </a:solidFill>
              </a:rPr>
              <a:t>	</a:t>
            </a:r>
            <a:r>
              <a:rPr lang="ca-ES" altLang="es-ES" sz="1400" b="0" dirty="0" smtClean="0">
                <a:solidFill>
                  <a:prstClr val="black"/>
                </a:solidFill>
              </a:rPr>
              <a:t>          Estratègia</a:t>
            </a:r>
            <a:endParaRPr lang="ca-ES" altLang="es-ES" sz="1400" b="0" dirty="0">
              <a:solidFill>
                <a:prstClr val="black"/>
              </a:solidFill>
            </a:endParaRPr>
          </a:p>
        </p:txBody>
      </p:sp>
      <p:sp>
        <p:nvSpPr>
          <p:cNvPr id="18" name="Text Box 11">
            <a:extLst>
              <a:ext uri="{FF2B5EF4-FFF2-40B4-BE49-F238E27FC236}">
                <a16:creationId xmlns:a16="http://schemas.microsoft.com/office/drawing/2014/main" id="{4D68A213-7E38-450A-9E45-7E408A5F8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7565" y="4698572"/>
            <a:ext cx="5836294" cy="33431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tIns="72000">
            <a:spAutoFit/>
          </a:bodyPr>
          <a:lstStyle>
            <a:lvl1pPr defTabSz="7620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None/>
              <a:defRPr/>
            </a:pPr>
            <a:r>
              <a:rPr lang="ca-ES" altLang="es-ES" sz="1400" b="0" dirty="0">
                <a:solidFill>
                  <a:prstClr val="black"/>
                </a:solidFill>
              </a:rPr>
              <a:t> </a:t>
            </a:r>
            <a:r>
              <a:rPr lang="ca-ES" altLang="es-ES" sz="1400" b="0" dirty="0" smtClean="0">
                <a:solidFill>
                  <a:prstClr val="black"/>
                </a:solidFill>
              </a:rPr>
              <a:t>      Agitació         		Frustració    </a:t>
            </a:r>
            <a:r>
              <a:rPr lang="ca-ES" altLang="es-ES" sz="1400" b="0" dirty="0">
                <a:solidFill>
                  <a:prstClr val="black"/>
                </a:solidFill>
              </a:rPr>
              <a:t>	</a:t>
            </a:r>
            <a:r>
              <a:rPr lang="ca-ES" altLang="es-ES" sz="1400" b="0" dirty="0" smtClean="0">
                <a:solidFill>
                  <a:prstClr val="black"/>
                </a:solidFill>
              </a:rPr>
              <a:t>          Estratègia</a:t>
            </a:r>
            <a:endParaRPr lang="ca-ES" altLang="es-ES" sz="1400" b="0" dirty="0">
              <a:solidFill>
                <a:prstClr val="black"/>
              </a:solidFill>
            </a:endParaRPr>
          </a:p>
        </p:txBody>
      </p:sp>
      <p:sp>
        <p:nvSpPr>
          <p:cNvPr id="19" name="Text Box 11">
            <a:extLst>
              <a:ext uri="{FF2B5EF4-FFF2-40B4-BE49-F238E27FC236}">
                <a16:creationId xmlns:a16="http://schemas.microsoft.com/office/drawing/2014/main" id="{5F7D414C-4196-4742-BA0A-3D65E7B69C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6040" y="842988"/>
            <a:ext cx="4948060" cy="33431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tIns="72000">
            <a:spAutoFit/>
          </a:bodyPr>
          <a:lstStyle>
            <a:defPPr>
              <a:defRPr lang="es-ES"/>
            </a:defPPr>
            <a:lvl1pPr algn="ctr" defTabSz="762000">
              <a:spcBef>
                <a:spcPct val="50000"/>
              </a:spcBef>
              <a:buClrTx/>
              <a:buSzTx/>
              <a:buFont typeface="Wingdings" pitchFamily="2" charset="2"/>
              <a:buNone/>
              <a:defRPr sz="1400">
                <a:solidFill>
                  <a:srgbClr val="0000CC"/>
                </a:solidFill>
              </a:defRPr>
            </a:lvl1pPr>
            <a:lvl2pPr marL="742950" indent="-285750" defTabSz="7620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</a:lvl2pPr>
            <a:lvl3pPr marL="1143000" indent="-228600" defTabSz="7620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/>
            </a:lvl3pPr>
            <a:lvl4pPr marL="1600200" indent="-228600" defTabSz="7620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/>
            </a:lvl4pPr>
            <a:lvl5pPr marL="2057400" indent="-228600" defTabSz="7620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/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/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/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/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/>
            </a:lvl9pPr>
          </a:lstStyle>
          <a:p>
            <a:r>
              <a:rPr lang="ca-ES" altLang="es-ES" dirty="0" smtClean="0"/>
              <a:t>El meu centre de salut</a:t>
            </a:r>
            <a:endParaRPr lang="ca-ES" altLang="es-ES" dirty="0"/>
          </a:p>
        </p:txBody>
      </p:sp>
    </p:spTree>
    <p:extLst>
      <p:ext uri="{BB962C8B-B14F-4D97-AF65-F5344CB8AC3E}">
        <p14:creationId xmlns:p14="http://schemas.microsoft.com/office/powerpoint/2010/main" val="1184114865"/>
      </p:ext>
    </p:extLst>
  </p:cSld>
  <p:clrMapOvr>
    <a:masterClrMapping/>
  </p:clrMapOvr>
  <p:transition spd="slow">
    <p:wheel spokes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8">
            <a:extLst>
              <a:ext uri="{FF2B5EF4-FFF2-40B4-BE49-F238E27FC236}">
                <a16:creationId xmlns:a16="http://schemas.microsoft.com/office/drawing/2014/main" id="{512A0B9C-77A2-4532-9FDA-786B84967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396452"/>
            <a:ext cx="8291708" cy="369806"/>
          </a:xfrm>
        </p:spPr>
        <p:txBody>
          <a:bodyPr rtlCol="0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  <a:hlinkClick r:id="rId4"/>
              </a:rPr>
              <a:t>www.violenciaocupacional.</a:t>
            </a:r>
            <a:r>
              <a:rPr lang="ca-ES"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  <a:hlinkClick r:id="rId4"/>
              </a:rPr>
              <a:t>cat</a:t>
            </a:r>
            <a:r>
              <a:rPr lang="ca-ES"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  </a:t>
            </a:r>
            <a:r>
              <a:rPr lang="ca-ES"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persona agressora, any </a:t>
            </a:r>
            <a:r>
              <a:rPr lang="ca-ES" sz="18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2018</a:t>
            </a:r>
            <a:endParaRPr lang="ca-ES" sz="18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8928" y="1171084"/>
            <a:ext cx="3810000" cy="35814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06" y="5048672"/>
            <a:ext cx="1852730" cy="174156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6466" y="5049930"/>
            <a:ext cx="1943309" cy="182671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78387" y="5065385"/>
            <a:ext cx="1834947" cy="1724851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 flipH="1">
            <a:off x="6079468" y="908720"/>
            <a:ext cx="52530" cy="5949280"/>
          </a:xfrm>
          <a:prstGeom prst="roundRect">
            <a:avLst/>
          </a:prstGeom>
          <a:noFill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a-ES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96F47D64-06BB-448E-98A4-1E972F54C3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84921" y="-1"/>
            <a:ext cx="2207079" cy="788243"/>
          </a:xfrm>
          <a:prstGeom prst="rect">
            <a:avLst/>
          </a:prstGeom>
        </p:spPr>
      </p:pic>
      <p:sp>
        <p:nvSpPr>
          <p:cNvPr id="14" name="Text Box 11">
            <a:extLst>
              <a:ext uri="{FF2B5EF4-FFF2-40B4-BE49-F238E27FC236}">
                <a16:creationId xmlns:a16="http://schemas.microsoft.com/office/drawing/2014/main" id="{4D68A213-7E38-450A-9E45-7E408A5F8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146" y="842734"/>
            <a:ext cx="4948060" cy="33431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tIns="72000">
            <a:spAutoFit/>
          </a:bodyPr>
          <a:lstStyle>
            <a:lvl1pPr defTabSz="7620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None/>
              <a:defRPr/>
            </a:pPr>
            <a:r>
              <a:rPr lang="ca-ES" altLang="es-ES" sz="1400" dirty="0">
                <a:solidFill>
                  <a:srgbClr val="0000CC"/>
                </a:solidFill>
              </a:rPr>
              <a:t>Tots els centres catalans participants</a:t>
            </a:r>
            <a:endParaRPr lang="ca-ES" altLang="es-ES" sz="1400" b="0" dirty="0">
              <a:solidFill>
                <a:srgbClr val="0000CC"/>
              </a:solidFill>
            </a:endParaRPr>
          </a:p>
        </p:txBody>
      </p:sp>
      <p:sp>
        <p:nvSpPr>
          <p:cNvPr id="17" name="Text Box 11">
            <a:extLst>
              <a:ext uri="{FF2B5EF4-FFF2-40B4-BE49-F238E27FC236}">
                <a16:creationId xmlns:a16="http://schemas.microsoft.com/office/drawing/2014/main" id="{4D68A213-7E38-450A-9E45-7E408A5F8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336" y="4780346"/>
            <a:ext cx="5960132" cy="33431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tIns="72000">
            <a:spAutoFit/>
          </a:bodyPr>
          <a:lstStyle>
            <a:lvl1pPr defTabSz="7620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None/>
              <a:defRPr/>
            </a:pPr>
            <a:r>
              <a:rPr lang="ca-ES" altLang="es-ES" sz="1400" b="0" dirty="0" smtClean="0">
                <a:solidFill>
                  <a:prstClr val="black"/>
                </a:solidFill>
              </a:rPr>
              <a:t>  Hospitalària         		 </a:t>
            </a:r>
            <a:r>
              <a:rPr lang="ca-ES" altLang="es-ES" sz="1400" b="0" dirty="0">
                <a:solidFill>
                  <a:prstClr val="black"/>
                </a:solidFill>
              </a:rPr>
              <a:t>Primària         </a:t>
            </a:r>
            <a:r>
              <a:rPr lang="ca-ES" altLang="es-ES" sz="1400" b="0" dirty="0" smtClean="0">
                <a:solidFill>
                  <a:prstClr val="black"/>
                </a:solidFill>
              </a:rPr>
              <a:t>	       Sociosanitària</a:t>
            </a:r>
            <a:endParaRPr lang="ca-ES" altLang="es-ES" sz="1400" b="0" dirty="0">
              <a:solidFill>
                <a:prstClr val="black"/>
              </a:solidFill>
            </a:endParaRPr>
          </a:p>
        </p:txBody>
      </p:sp>
      <p:sp>
        <p:nvSpPr>
          <p:cNvPr id="18" name="Text Box 11">
            <a:extLst>
              <a:ext uri="{FF2B5EF4-FFF2-40B4-BE49-F238E27FC236}">
                <a16:creationId xmlns:a16="http://schemas.microsoft.com/office/drawing/2014/main" id="{4D68A213-7E38-450A-9E45-7E408A5F8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0611" y="4774185"/>
            <a:ext cx="5960132" cy="33431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tIns="72000">
            <a:spAutoFit/>
          </a:bodyPr>
          <a:lstStyle>
            <a:lvl1pPr defTabSz="7620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None/>
              <a:defRPr/>
            </a:pPr>
            <a:r>
              <a:rPr lang="ca-ES" altLang="es-ES" sz="1400" b="0" dirty="0" smtClean="0">
                <a:solidFill>
                  <a:prstClr val="black"/>
                </a:solidFill>
              </a:rPr>
              <a:t>  Hospitalària         		 </a:t>
            </a:r>
            <a:r>
              <a:rPr lang="ca-ES" altLang="es-ES" sz="1400" b="0" dirty="0">
                <a:solidFill>
                  <a:prstClr val="black"/>
                </a:solidFill>
              </a:rPr>
              <a:t>Primària         </a:t>
            </a:r>
            <a:r>
              <a:rPr lang="ca-ES" altLang="es-ES" sz="1400" b="0" dirty="0" smtClean="0">
                <a:solidFill>
                  <a:prstClr val="black"/>
                </a:solidFill>
              </a:rPr>
              <a:t>	       Sociosanitària</a:t>
            </a:r>
            <a:endParaRPr lang="ca-ES" altLang="es-ES" sz="1400" b="0" dirty="0">
              <a:solidFill>
                <a:prstClr val="black"/>
              </a:solidFill>
            </a:endParaRPr>
          </a:p>
        </p:txBody>
      </p:sp>
      <p:sp>
        <p:nvSpPr>
          <p:cNvPr id="19" name="Text Box 11">
            <a:extLst>
              <a:ext uri="{FF2B5EF4-FFF2-40B4-BE49-F238E27FC236}">
                <a16:creationId xmlns:a16="http://schemas.microsoft.com/office/drawing/2014/main" id="{5F7D414C-4196-4742-BA0A-3D65E7B69C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6040" y="842988"/>
            <a:ext cx="4948060" cy="33431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tIns="72000">
            <a:spAutoFit/>
          </a:bodyPr>
          <a:lstStyle>
            <a:defPPr>
              <a:defRPr lang="es-ES"/>
            </a:defPPr>
            <a:lvl1pPr algn="ctr" defTabSz="762000">
              <a:spcBef>
                <a:spcPct val="50000"/>
              </a:spcBef>
              <a:buClrTx/>
              <a:buSzTx/>
              <a:buFont typeface="Wingdings" pitchFamily="2" charset="2"/>
              <a:buNone/>
              <a:defRPr sz="1400">
                <a:solidFill>
                  <a:srgbClr val="0000CC"/>
                </a:solidFill>
              </a:defRPr>
            </a:lvl1pPr>
            <a:lvl2pPr marL="742950" indent="-285750" defTabSz="7620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</a:lvl2pPr>
            <a:lvl3pPr marL="1143000" indent="-228600" defTabSz="7620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/>
            </a:lvl3pPr>
            <a:lvl4pPr marL="1600200" indent="-228600" defTabSz="7620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/>
            </a:lvl4pPr>
            <a:lvl5pPr marL="2057400" indent="-228600" defTabSz="7620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/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/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/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/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/>
            </a:lvl9pPr>
          </a:lstStyle>
          <a:p>
            <a:r>
              <a:rPr lang="ca-ES" altLang="es-ES" dirty="0" smtClean="0"/>
              <a:t>El meu centre de salut</a:t>
            </a:r>
            <a:endParaRPr lang="ca-ES" altLang="es-ES" dirty="0"/>
          </a:p>
        </p:txBody>
      </p:sp>
    </p:spTree>
    <p:extLst>
      <p:ext uri="{BB962C8B-B14F-4D97-AF65-F5344CB8AC3E}">
        <p14:creationId xmlns:p14="http://schemas.microsoft.com/office/powerpoint/2010/main" val="1221231856"/>
      </p:ext>
    </p:extLst>
  </p:cSld>
  <p:clrMapOvr>
    <a:masterClrMapping/>
  </p:clrMapOvr>
  <p:transition spd="slow">
    <p:wheel spokes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8">
            <a:extLst>
              <a:ext uri="{FF2B5EF4-FFF2-40B4-BE49-F238E27FC236}">
                <a16:creationId xmlns:a16="http://schemas.microsoft.com/office/drawing/2014/main" id="{512A0B9C-77A2-4532-9FDA-786B84967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940" y="405384"/>
            <a:ext cx="8291708" cy="369806"/>
          </a:xfrm>
        </p:spPr>
        <p:txBody>
          <a:bodyPr rtlCol="0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  <a:hlinkClick r:id="rId4"/>
              </a:rPr>
              <a:t>www.violenciaocupacional.</a:t>
            </a:r>
            <a:r>
              <a:rPr lang="ca-ES"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  <a:hlinkClick r:id="rId4"/>
              </a:rPr>
              <a:t>cat</a:t>
            </a:r>
            <a:r>
              <a:rPr lang="ca-ES"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  </a:t>
            </a:r>
            <a:r>
              <a:rPr lang="ca-ES"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característiques de l’incident, any </a:t>
            </a:r>
            <a:r>
              <a:rPr lang="ca-ES" sz="18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2018</a:t>
            </a:r>
            <a:endParaRPr lang="ca-ES" sz="18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3472" y="1122554"/>
            <a:ext cx="3810000" cy="35814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38" y="5029783"/>
            <a:ext cx="1894631" cy="178095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6669" y="4983774"/>
            <a:ext cx="1999092" cy="187914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19669" y="5029782"/>
            <a:ext cx="1949691" cy="1832708"/>
          </a:xfrm>
          <a:prstGeom prst="rect">
            <a:avLst/>
          </a:prstGeom>
        </p:spPr>
      </p:pic>
      <p:sp>
        <p:nvSpPr>
          <p:cNvPr id="13" name="Rectángulo redondeado 12"/>
          <p:cNvSpPr/>
          <p:nvPr/>
        </p:nvSpPr>
        <p:spPr>
          <a:xfrm flipH="1">
            <a:off x="6079468" y="908720"/>
            <a:ext cx="52530" cy="5949280"/>
          </a:xfrm>
          <a:prstGeom prst="roundRect">
            <a:avLst/>
          </a:prstGeom>
          <a:noFill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a-ES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96F47D64-06BB-448E-98A4-1E972F54C3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84921" y="-1"/>
            <a:ext cx="2207079" cy="788243"/>
          </a:xfrm>
          <a:prstGeom prst="rect">
            <a:avLst/>
          </a:prstGeom>
        </p:spPr>
      </p:pic>
      <p:sp>
        <p:nvSpPr>
          <p:cNvPr id="15" name="Text Box 11">
            <a:extLst>
              <a:ext uri="{FF2B5EF4-FFF2-40B4-BE49-F238E27FC236}">
                <a16:creationId xmlns:a16="http://schemas.microsoft.com/office/drawing/2014/main" id="{4D68A213-7E38-450A-9E45-7E408A5F8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146" y="842734"/>
            <a:ext cx="4948060" cy="33431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tIns="72000">
            <a:spAutoFit/>
          </a:bodyPr>
          <a:lstStyle>
            <a:lvl1pPr defTabSz="7620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None/>
              <a:defRPr/>
            </a:pPr>
            <a:r>
              <a:rPr lang="ca-ES" altLang="es-ES" sz="1400" dirty="0">
                <a:solidFill>
                  <a:srgbClr val="0000CC"/>
                </a:solidFill>
              </a:rPr>
              <a:t>Tots els centres catalans participants</a:t>
            </a:r>
            <a:endParaRPr lang="ca-ES" altLang="es-ES" sz="1400" b="0" dirty="0">
              <a:solidFill>
                <a:srgbClr val="0000CC"/>
              </a:solidFill>
            </a:endParaRPr>
          </a:p>
        </p:txBody>
      </p:sp>
      <p:sp>
        <p:nvSpPr>
          <p:cNvPr id="18" name="Text Box 11">
            <a:extLst>
              <a:ext uri="{FF2B5EF4-FFF2-40B4-BE49-F238E27FC236}">
                <a16:creationId xmlns:a16="http://schemas.microsoft.com/office/drawing/2014/main" id="{4D68A213-7E38-450A-9E45-7E408A5F8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737349"/>
            <a:ext cx="6023992" cy="33431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tIns="72000">
            <a:spAutoFit/>
          </a:bodyPr>
          <a:lstStyle>
            <a:lvl1pPr defTabSz="7620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None/>
              <a:defRPr/>
            </a:pPr>
            <a:r>
              <a:rPr lang="ca-ES" altLang="es-ES" sz="1400" b="0" dirty="0" smtClean="0">
                <a:solidFill>
                  <a:prstClr val="black"/>
                </a:solidFill>
              </a:rPr>
              <a:t>	Medicina		     Infermeria		Administrativa</a:t>
            </a:r>
            <a:endParaRPr lang="ca-ES" altLang="es-ES" sz="1400" b="0" dirty="0">
              <a:solidFill>
                <a:prstClr val="black"/>
              </a:solidFill>
            </a:endParaRPr>
          </a:p>
        </p:txBody>
      </p:sp>
      <p:sp>
        <p:nvSpPr>
          <p:cNvPr id="19" name="Text Box 11">
            <a:extLst>
              <a:ext uri="{FF2B5EF4-FFF2-40B4-BE49-F238E27FC236}">
                <a16:creationId xmlns:a16="http://schemas.microsoft.com/office/drawing/2014/main" id="{4D68A213-7E38-450A-9E45-7E408A5F8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5960" y="4703954"/>
            <a:ext cx="6023992" cy="33431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tIns="72000">
            <a:spAutoFit/>
          </a:bodyPr>
          <a:lstStyle>
            <a:lvl1pPr defTabSz="7620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None/>
              <a:defRPr/>
            </a:pPr>
            <a:r>
              <a:rPr lang="ca-ES" altLang="es-ES" sz="1400" b="0" dirty="0" smtClean="0">
                <a:solidFill>
                  <a:prstClr val="black"/>
                </a:solidFill>
              </a:rPr>
              <a:t>	Medicina		     Infermeria		Administrativa</a:t>
            </a:r>
            <a:endParaRPr lang="ca-ES" altLang="es-ES" sz="1400" b="0" dirty="0">
              <a:solidFill>
                <a:prstClr val="black"/>
              </a:solidFill>
            </a:endParaRPr>
          </a:p>
        </p:txBody>
      </p:sp>
      <p:sp>
        <p:nvSpPr>
          <p:cNvPr id="20" name="Text Box 11">
            <a:extLst>
              <a:ext uri="{FF2B5EF4-FFF2-40B4-BE49-F238E27FC236}">
                <a16:creationId xmlns:a16="http://schemas.microsoft.com/office/drawing/2014/main" id="{5F7D414C-4196-4742-BA0A-3D65E7B69C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6040" y="842988"/>
            <a:ext cx="4948060" cy="33431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tIns="72000">
            <a:spAutoFit/>
          </a:bodyPr>
          <a:lstStyle>
            <a:defPPr>
              <a:defRPr lang="es-ES"/>
            </a:defPPr>
            <a:lvl1pPr algn="ctr" defTabSz="762000">
              <a:spcBef>
                <a:spcPct val="50000"/>
              </a:spcBef>
              <a:buClrTx/>
              <a:buSzTx/>
              <a:buFont typeface="Wingdings" pitchFamily="2" charset="2"/>
              <a:buNone/>
              <a:defRPr sz="1400">
                <a:solidFill>
                  <a:srgbClr val="0000CC"/>
                </a:solidFill>
              </a:defRPr>
            </a:lvl1pPr>
            <a:lvl2pPr marL="742950" indent="-285750" defTabSz="7620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</a:lvl2pPr>
            <a:lvl3pPr marL="1143000" indent="-228600" defTabSz="7620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/>
            </a:lvl3pPr>
            <a:lvl4pPr marL="1600200" indent="-228600" defTabSz="7620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/>
            </a:lvl4pPr>
            <a:lvl5pPr marL="2057400" indent="-228600" defTabSz="7620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/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/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/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/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/>
            </a:lvl9pPr>
          </a:lstStyle>
          <a:p>
            <a:r>
              <a:rPr lang="ca-ES" altLang="es-ES" dirty="0" smtClean="0"/>
              <a:t>El meu centre de salut</a:t>
            </a:r>
            <a:endParaRPr lang="ca-ES" altLang="es-ES" dirty="0"/>
          </a:p>
        </p:txBody>
      </p:sp>
    </p:spTree>
    <p:extLst>
      <p:ext uri="{BB962C8B-B14F-4D97-AF65-F5344CB8AC3E}">
        <p14:creationId xmlns:p14="http://schemas.microsoft.com/office/powerpoint/2010/main" val="140851546"/>
      </p:ext>
    </p:extLst>
  </p:cSld>
  <p:clrMapOvr>
    <a:masterClrMapping/>
  </p:clrMapOvr>
  <p:transition spd="slow">
    <p:wheel spokes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8">
            <a:extLst>
              <a:ext uri="{FF2B5EF4-FFF2-40B4-BE49-F238E27FC236}">
                <a16:creationId xmlns:a16="http://schemas.microsoft.com/office/drawing/2014/main" id="{512A0B9C-77A2-4532-9FDA-786B84967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418436"/>
            <a:ext cx="8291708" cy="369806"/>
          </a:xfrm>
        </p:spPr>
        <p:txBody>
          <a:bodyPr rtlCol="0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  <a:hlinkClick r:id="rId4"/>
              </a:rPr>
              <a:t>www.violenciaocupacional.</a:t>
            </a:r>
            <a:r>
              <a:rPr lang="ca-ES"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  <a:hlinkClick r:id="rId4"/>
              </a:rPr>
              <a:t>cat</a:t>
            </a:r>
            <a:r>
              <a:rPr lang="ca-ES"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  </a:t>
            </a:r>
            <a:r>
              <a:rPr lang="ca-ES"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característiques de l’incident, any </a:t>
            </a:r>
            <a:r>
              <a:rPr lang="ca-ES" sz="18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2018</a:t>
            </a:r>
            <a:endParaRPr lang="ca-ES" sz="18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8636" y="1073079"/>
            <a:ext cx="3366669" cy="358550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28" y="5055679"/>
            <a:ext cx="1636584" cy="174296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4713" y="5055679"/>
            <a:ext cx="1638140" cy="174461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49450" y="5034569"/>
            <a:ext cx="1658517" cy="1766321"/>
          </a:xfrm>
          <a:prstGeom prst="rect">
            <a:avLst/>
          </a:prstGeom>
        </p:spPr>
      </p:pic>
      <p:sp>
        <p:nvSpPr>
          <p:cNvPr id="13" name="Rectángulo redondeado 12"/>
          <p:cNvSpPr/>
          <p:nvPr/>
        </p:nvSpPr>
        <p:spPr>
          <a:xfrm flipH="1">
            <a:off x="6079468" y="908720"/>
            <a:ext cx="52530" cy="5949280"/>
          </a:xfrm>
          <a:prstGeom prst="roundRect">
            <a:avLst/>
          </a:prstGeom>
          <a:noFill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a-ES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96F47D64-06BB-448E-98A4-1E972F54C3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84921" y="-1"/>
            <a:ext cx="2207079" cy="788243"/>
          </a:xfrm>
          <a:prstGeom prst="rect">
            <a:avLst/>
          </a:prstGeom>
        </p:spPr>
      </p:pic>
      <p:sp>
        <p:nvSpPr>
          <p:cNvPr id="15" name="Text Box 11">
            <a:extLst>
              <a:ext uri="{FF2B5EF4-FFF2-40B4-BE49-F238E27FC236}">
                <a16:creationId xmlns:a16="http://schemas.microsoft.com/office/drawing/2014/main" id="{4D68A213-7E38-450A-9E45-7E408A5F8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146" y="842734"/>
            <a:ext cx="4948060" cy="33431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tIns="72000">
            <a:spAutoFit/>
          </a:bodyPr>
          <a:lstStyle>
            <a:lvl1pPr defTabSz="7620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None/>
              <a:defRPr/>
            </a:pPr>
            <a:r>
              <a:rPr lang="ca-ES" altLang="es-ES" sz="1400" dirty="0">
                <a:solidFill>
                  <a:srgbClr val="0000CC"/>
                </a:solidFill>
              </a:rPr>
              <a:t>Tots els centres catalans participants</a:t>
            </a:r>
            <a:endParaRPr lang="ca-ES" altLang="es-ES" sz="1400" b="0" dirty="0">
              <a:solidFill>
                <a:srgbClr val="0000CC"/>
              </a:solidFill>
            </a:endParaRPr>
          </a:p>
        </p:txBody>
      </p:sp>
      <p:sp>
        <p:nvSpPr>
          <p:cNvPr id="18" name="Text Box 11">
            <a:extLst>
              <a:ext uri="{FF2B5EF4-FFF2-40B4-BE49-F238E27FC236}">
                <a16:creationId xmlns:a16="http://schemas.microsoft.com/office/drawing/2014/main" id="{4D68A213-7E38-450A-9E45-7E408A5F8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737349"/>
            <a:ext cx="6023992" cy="33431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tIns="72000">
            <a:spAutoFit/>
          </a:bodyPr>
          <a:lstStyle>
            <a:lvl1pPr defTabSz="7620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None/>
              <a:defRPr/>
            </a:pPr>
            <a:r>
              <a:rPr lang="ca-ES" altLang="es-ES" sz="1400" b="0" dirty="0">
                <a:solidFill>
                  <a:prstClr val="black"/>
                </a:solidFill>
              </a:rPr>
              <a:t> </a:t>
            </a:r>
            <a:r>
              <a:rPr lang="ca-ES" altLang="es-ES" sz="1400" b="0" dirty="0" smtClean="0">
                <a:solidFill>
                  <a:prstClr val="black"/>
                </a:solidFill>
              </a:rPr>
              <a:t>        Medicina		     Infermeria		Administrativa</a:t>
            </a:r>
            <a:endParaRPr lang="ca-ES" altLang="es-ES" sz="1400" b="0" dirty="0">
              <a:solidFill>
                <a:prstClr val="black"/>
              </a:solidFill>
            </a:endParaRPr>
          </a:p>
        </p:txBody>
      </p:sp>
      <p:sp>
        <p:nvSpPr>
          <p:cNvPr id="19" name="Text Box 11">
            <a:extLst>
              <a:ext uri="{FF2B5EF4-FFF2-40B4-BE49-F238E27FC236}">
                <a16:creationId xmlns:a16="http://schemas.microsoft.com/office/drawing/2014/main" id="{4D68A213-7E38-450A-9E45-7E408A5F8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5960" y="4703954"/>
            <a:ext cx="6023992" cy="33431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tIns="72000">
            <a:spAutoFit/>
          </a:bodyPr>
          <a:lstStyle>
            <a:lvl1pPr defTabSz="7620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None/>
              <a:defRPr/>
            </a:pPr>
            <a:r>
              <a:rPr lang="ca-ES" altLang="es-ES" sz="1400" b="0" dirty="0" smtClean="0">
                <a:solidFill>
                  <a:prstClr val="black"/>
                </a:solidFill>
              </a:rPr>
              <a:t>	Medicina		     Infermeria		Administrativa</a:t>
            </a:r>
            <a:endParaRPr lang="ca-ES" altLang="es-ES" sz="1400" b="0" dirty="0">
              <a:solidFill>
                <a:prstClr val="black"/>
              </a:solidFill>
            </a:endParaRPr>
          </a:p>
        </p:txBody>
      </p:sp>
      <p:sp>
        <p:nvSpPr>
          <p:cNvPr id="20" name="Text Box 11">
            <a:extLst>
              <a:ext uri="{FF2B5EF4-FFF2-40B4-BE49-F238E27FC236}">
                <a16:creationId xmlns:a16="http://schemas.microsoft.com/office/drawing/2014/main" id="{5F7D414C-4196-4742-BA0A-3D65E7B69C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6040" y="842988"/>
            <a:ext cx="4948060" cy="33431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tIns="72000">
            <a:spAutoFit/>
          </a:bodyPr>
          <a:lstStyle>
            <a:defPPr>
              <a:defRPr lang="es-ES"/>
            </a:defPPr>
            <a:lvl1pPr algn="ctr" defTabSz="762000">
              <a:spcBef>
                <a:spcPct val="50000"/>
              </a:spcBef>
              <a:buClrTx/>
              <a:buSzTx/>
              <a:buFont typeface="Wingdings" pitchFamily="2" charset="2"/>
              <a:buNone/>
              <a:defRPr sz="1400">
                <a:solidFill>
                  <a:srgbClr val="0000CC"/>
                </a:solidFill>
              </a:defRPr>
            </a:lvl1pPr>
            <a:lvl2pPr marL="742950" indent="-285750" defTabSz="7620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</a:lvl2pPr>
            <a:lvl3pPr marL="1143000" indent="-228600" defTabSz="7620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/>
            </a:lvl3pPr>
            <a:lvl4pPr marL="1600200" indent="-228600" defTabSz="7620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/>
            </a:lvl4pPr>
            <a:lvl5pPr marL="2057400" indent="-228600" defTabSz="7620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/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/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/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/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/>
            </a:lvl9pPr>
          </a:lstStyle>
          <a:p>
            <a:r>
              <a:rPr lang="ca-ES" altLang="es-ES" dirty="0" smtClean="0"/>
              <a:t>El meu centre de salut</a:t>
            </a:r>
            <a:endParaRPr lang="ca-ES" altLang="es-ES" dirty="0"/>
          </a:p>
        </p:txBody>
      </p:sp>
    </p:spTree>
    <p:extLst>
      <p:ext uri="{BB962C8B-B14F-4D97-AF65-F5344CB8AC3E}">
        <p14:creationId xmlns:p14="http://schemas.microsoft.com/office/powerpoint/2010/main" val="4031519883"/>
      </p:ext>
    </p:extLst>
  </p:cSld>
  <p:clrMapOvr>
    <a:masterClrMapping/>
  </p:clrMapOvr>
  <p:transition spd="slow">
    <p:wheel spokes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8">
            <a:extLst>
              <a:ext uri="{FF2B5EF4-FFF2-40B4-BE49-F238E27FC236}">
                <a16:creationId xmlns:a16="http://schemas.microsoft.com/office/drawing/2014/main" id="{512A0B9C-77A2-4532-9FDA-786B84967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405384"/>
            <a:ext cx="8291708" cy="369806"/>
          </a:xfrm>
        </p:spPr>
        <p:txBody>
          <a:bodyPr rtlCol="0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  <a:hlinkClick r:id="rId4"/>
              </a:rPr>
              <a:t>www.violenciaocupacional.</a:t>
            </a:r>
            <a:r>
              <a:rPr lang="ca-ES"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  <a:hlinkClick r:id="rId4"/>
              </a:rPr>
              <a:t>cat</a:t>
            </a:r>
            <a:r>
              <a:rPr lang="ca-ES"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  </a:t>
            </a:r>
            <a:r>
              <a:rPr lang="ca-ES"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característiques de l’incident, any </a:t>
            </a:r>
            <a:r>
              <a:rPr lang="ca-ES" sz="18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2018</a:t>
            </a:r>
            <a:endParaRPr lang="ca-ES" sz="18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5480" y="1095417"/>
            <a:ext cx="3810000" cy="35814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344" y="5063630"/>
            <a:ext cx="1872208" cy="175987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73130" y="5083354"/>
            <a:ext cx="1878653" cy="176593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3792" y="5083354"/>
            <a:ext cx="1851225" cy="1740152"/>
          </a:xfrm>
          <a:prstGeom prst="rect">
            <a:avLst/>
          </a:prstGeom>
        </p:spPr>
      </p:pic>
      <p:sp>
        <p:nvSpPr>
          <p:cNvPr id="13" name="Rectángulo redondeado 12"/>
          <p:cNvSpPr/>
          <p:nvPr/>
        </p:nvSpPr>
        <p:spPr>
          <a:xfrm flipH="1">
            <a:off x="6079468" y="908720"/>
            <a:ext cx="52530" cy="5949280"/>
          </a:xfrm>
          <a:prstGeom prst="roundRect">
            <a:avLst/>
          </a:prstGeom>
          <a:noFill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a-ES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96F47D64-06BB-448E-98A4-1E972F54C3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84921" y="-1"/>
            <a:ext cx="2207079" cy="788243"/>
          </a:xfrm>
          <a:prstGeom prst="rect">
            <a:avLst/>
          </a:prstGeom>
        </p:spPr>
      </p:pic>
      <p:sp>
        <p:nvSpPr>
          <p:cNvPr id="15" name="Text Box 11">
            <a:extLst>
              <a:ext uri="{FF2B5EF4-FFF2-40B4-BE49-F238E27FC236}">
                <a16:creationId xmlns:a16="http://schemas.microsoft.com/office/drawing/2014/main" id="{4D68A213-7E38-450A-9E45-7E408A5F8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146" y="842734"/>
            <a:ext cx="4948060" cy="33431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tIns="72000">
            <a:spAutoFit/>
          </a:bodyPr>
          <a:lstStyle>
            <a:lvl1pPr defTabSz="7620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None/>
              <a:defRPr/>
            </a:pPr>
            <a:r>
              <a:rPr lang="ca-ES" altLang="es-ES" sz="1400" dirty="0">
                <a:solidFill>
                  <a:srgbClr val="0000CC"/>
                </a:solidFill>
              </a:rPr>
              <a:t>Tots els centres catalans participants</a:t>
            </a:r>
            <a:endParaRPr lang="ca-ES" altLang="es-ES" sz="1400" b="0" dirty="0">
              <a:solidFill>
                <a:srgbClr val="0000CC"/>
              </a:solidFill>
            </a:endParaRPr>
          </a:p>
        </p:txBody>
      </p:sp>
      <p:sp>
        <p:nvSpPr>
          <p:cNvPr id="20" name="Text Box 11">
            <a:extLst>
              <a:ext uri="{FF2B5EF4-FFF2-40B4-BE49-F238E27FC236}">
                <a16:creationId xmlns:a16="http://schemas.microsoft.com/office/drawing/2014/main" id="{4D68A213-7E38-450A-9E45-7E408A5F8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737349"/>
            <a:ext cx="6023992" cy="33431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tIns="72000">
            <a:spAutoFit/>
          </a:bodyPr>
          <a:lstStyle>
            <a:lvl1pPr defTabSz="7620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None/>
              <a:defRPr/>
            </a:pPr>
            <a:r>
              <a:rPr lang="ca-ES" altLang="es-ES" sz="1400" b="0" dirty="0" smtClean="0">
                <a:solidFill>
                  <a:prstClr val="black"/>
                </a:solidFill>
              </a:rPr>
              <a:t>	Medicina		     Infermeria		Administrativa</a:t>
            </a:r>
            <a:endParaRPr lang="ca-ES" altLang="es-ES" sz="1400" b="0" dirty="0">
              <a:solidFill>
                <a:prstClr val="black"/>
              </a:solidFill>
            </a:endParaRPr>
          </a:p>
        </p:txBody>
      </p:sp>
      <p:sp>
        <p:nvSpPr>
          <p:cNvPr id="21" name="Text Box 11">
            <a:extLst>
              <a:ext uri="{FF2B5EF4-FFF2-40B4-BE49-F238E27FC236}">
                <a16:creationId xmlns:a16="http://schemas.microsoft.com/office/drawing/2014/main" id="{4D68A213-7E38-450A-9E45-7E408A5F8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5960" y="4703954"/>
            <a:ext cx="6023992" cy="33431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tIns="72000">
            <a:spAutoFit/>
          </a:bodyPr>
          <a:lstStyle>
            <a:lvl1pPr defTabSz="7620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None/>
              <a:defRPr/>
            </a:pPr>
            <a:r>
              <a:rPr lang="ca-ES" altLang="es-ES" sz="1400" b="0" dirty="0" smtClean="0">
                <a:solidFill>
                  <a:prstClr val="black"/>
                </a:solidFill>
              </a:rPr>
              <a:t>	Medicina		     Infermeria		Administrativa</a:t>
            </a:r>
            <a:endParaRPr lang="ca-ES" altLang="es-ES" sz="1400" b="0" dirty="0">
              <a:solidFill>
                <a:prstClr val="black"/>
              </a:solidFill>
            </a:endParaRPr>
          </a:p>
        </p:txBody>
      </p:sp>
      <p:sp>
        <p:nvSpPr>
          <p:cNvPr id="17" name="Text Box 11">
            <a:extLst>
              <a:ext uri="{FF2B5EF4-FFF2-40B4-BE49-F238E27FC236}">
                <a16:creationId xmlns:a16="http://schemas.microsoft.com/office/drawing/2014/main" id="{5F7D414C-4196-4742-BA0A-3D65E7B69C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6040" y="842988"/>
            <a:ext cx="4948060" cy="33431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tIns="72000">
            <a:spAutoFit/>
          </a:bodyPr>
          <a:lstStyle>
            <a:defPPr>
              <a:defRPr lang="es-ES"/>
            </a:defPPr>
            <a:lvl1pPr algn="ctr" defTabSz="762000">
              <a:spcBef>
                <a:spcPct val="50000"/>
              </a:spcBef>
              <a:buClrTx/>
              <a:buSzTx/>
              <a:buFont typeface="Wingdings" pitchFamily="2" charset="2"/>
              <a:buNone/>
              <a:defRPr sz="1400">
                <a:solidFill>
                  <a:srgbClr val="0000CC"/>
                </a:solidFill>
              </a:defRPr>
            </a:lvl1pPr>
            <a:lvl2pPr marL="742950" indent="-285750" defTabSz="7620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</a:lvl2pPr>
            <a:lvl3pPr marL="1143000" indent="-228600" defTabSz="7620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/>
            </a:lvl3pPr>
            <a:lvl4pPr marL="1600200" indent="-228600" defTabSz="7620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/>
            </a:lvl4pPr>
            <a:lvl5pPr marL="2057400" indent="-228600" defTabSz="7620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/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/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/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/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/>
            </a:lvl9pPr>
          </a:lstStyle>
          <a:p>
            <a:r>
              <a:rPr lang="ca-ES" altLang="es-ES" dirty="0" smtClean="0"/>
              <a:t>El meu centre de salut</a:t>
            </a:r>
            <a:endParaRPr lang="ca-ES" altLang="es-ES" dirty="0"/>
          </a:p>
        </p:txBody>
      </p:sp>
    </p:spTree>
    <p:extLst>
      <p:ext uri="{BB962C8B-B14F-4D97-AF65-F5344CB8AC3E}">
        <p14:creationId xmlns:p14="http://schemas.microsoft.com/office/powerpoint/2010/main" val="2227384232"/>
      </p:ext>
    </p:extLst>
  </p:cSld>
  <p:clrMapOvr>
    <a:masterClrMapping/>
  </p:clrMapOvr>
  <p:transition spd="slow">
    <p:wheel spokes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8">
            <a:extLst>
              <a:ext uri="{FF2B5EF4-FFF2-40B4-BE49-F238E27FC236}">
                <a16:creationId xmlns:a16="http://schemas.microsoft.com/office/drawing/2014/main" id="{512A0B9C-77A2-4532-9FDA-786B84967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419466"/>
            <a:ext cx="8291708" cy="369806"/>
          </a:xfrm>
        </p:spPr>
        <p:txBody>
          <a:bodyPr rtlCol="0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  <a:hlinkClick r:id="rId4"/>
              </a:rPr>
              <a:t>www.violenciaocupacional.</a:t>
            </a:r>
            <a:r>
              <a:rPr lang="ca-ES"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  <a:hlinkClick r:id="rId4"/>
              </a:rPr>
              <a:t>cat</a:t>
            </a:r>
            <a:r>
              <a:rPr lang="ca-ES"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  </a:t>
            </a:r>
            <a:r>
              <a:rPr lang="ca-ES"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característiques de l’incident, any </a:t>
            </a:r>
            <a:r>
              <a:rPr lang="ca-ES" sz="18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2018</a:t>
            </a:r>
            <a:endParaRPr lang="ca-ES" sz="18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9931" y="1078337"/>
            <a:ext cx="3810000" cy="379095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336" y="5050405"/>
            <a:ext cx="1764198" cy="175537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9664" y="5091138"/>
            <a:ext cx="1726095" cy="171746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48246" y="5051439"/>
            <a:ext cx="1775746" cy="1766868"/>
          </a:xfrm>
          <a:prstGeom prst="rect">
            <a:avLst/>
          </a:prstGeom>
        </p:spPr>
      </p:pic>
      <p:sp>
        <p:nvSpPr>
          <p:cNvPr id="13" name="Rectángulo redondeado 12"/>
          <p:cNvSpPr/>
          <p:nvPr/>
        </p:nvSpPr>
        <p:spPr>
          <a:xfrm flipH="1">
            <a:off x="6079468" y="908720"/>
            <a:ext cx="52530" cy="5949280"/>
          </a:xfrm>
          <a:prstGeom prst="roundRect">
            <a:avLst/>
          </a:prstGeom>
          <a:noFill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a-ES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96F47D64-06BB-448E-98A4-1E972F54C3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84921" y="-1"/>
            <a:ext cx="2207079" cy="788243"/>
          </a:xfrm>
          <a:prstGeom prst="rect">
            <a:avLst/>
          </a:prstGeom>
        </p:spPr>
      </p:pic>
      <p:sp>
        <p:nvSpPr>
          <p:cNvPr id="15" name="Text Box 11">
            <a:extLst>
              <a:ext uri="{FF2B5EF4-FFF2-40B4-BE49-F238E27FC236}">
                <a16:creationId xmlns:a16="http://schemas.microsoft.com/office/drawing/2014/main" id="{4D68A213-7E38-450A-9E45-7E408A5F8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146" y="842734"/>
            <a:ext cx="4948060" cy="33431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tIns="72000">
            <a:spAutoFit/>
          </a:bodyPr>
          <a:lstStyle>
            <a:lvl1pPr defTabSz="7620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None/>
              <a:defRPr/>
            </a:pPr>
            <a:r>
              <a:rPr lang="ca-ES" altLang="es-ES" sz="1400" dirty="0">
                <a:solidFill>
                  <a:srgbClr val="0000CC"/>
                </a:solidFill>
              </a:rPr>
              <a:t>Tots els centres catalans participants</a:t>
            </a:r>
            <a:endParaRPr lang="ca-ES" altLang="es-ES" sz="1400" b="0" dirty="0">
              <a:solidFill>
                <a:srgbClr val="0000CC"/>
              </a:solidFill>
            </a:endParaRPr>
          </a:p>
        </p:txBody>
      </p:sp>
      <p:sp>
        <p:nvSpPr>
          <p:cNvPr id="18" name="Text Box 11">
            <a:extLst>
              <a:ext uri="{FF2B5EF4-FFF2-40B4-BE49-F238E27FC236}">
                <a16:creationId xmlns:a16="http://schemas.microsoft.com/office/drawing/2014/main" id="{4D68A213-7E38-450A-9E45-7E408A5F8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737349"/>
            <a:ext cx="6023992" cy="33431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tIns="72000">
            <a:spAutoFit/>
          </a:bodyPr>
          <a:lstStyle>
            <a:lvl1pPr defTabSz="7620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None/>
              <a:defRPr/>
            </a:pPr>
            <a:r>
              <a:rPr lang="ca-ES" altLang="es-ES" sz="1400" b="0" dirty="0" smtClean="0">
                <a:solidFill>
                  <a:prstClr val="black"/>
                </a:solidFill>
              </a:rPr>
              <a:t>	Medicina		     Infermeria		Administrativa</a:t>
            </a:r>
            <a:endParaRPr lang="ca-ES" altLang="es-ES" sz="1400" b="0" dirty="0">
              <a:solidFill>
                <a:prstClr val="black"/>
              </a:solidFill>
            </a:endParaRPr>
          </a:p>
        </p:txBody>
      </p:sp>
      <p:sp>
        <p:nvSpPr>
          <p:cNvPr id="19" name="Text Box 11">
            <a:extLst>
              <a:ext uri="{FF2B5EF4-FFF2-40B4-BE49-F238E27FC236}">
                <a16:creationId xmlns:a16="http://schemas.microsoft.com/office/drawing/2014/main" id="{4D68A213-7E38-450A-9E45-7E408A5F8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5960" y="4703954"/>
            <a:ext cx="6023992" cy="33431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tIns="72000">
            <a:spAutoFit/>
          </a:bodyPr>
          <a:lstStyle>
            <a:lvl1pPr defTabSz="7620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None/>
              <a:defRPr/>
            </a:pPr>
            <a:r>
              <a:rPr lang="ca-ES" altLang="es-ES" sz="1400" b="0" dirty="0" smtClean="0">
                <a:solidFill>
                  <a:prstClr val="black"/>
                </a:solidFill>
              </a:rPr>
              <a:t>	Medicina		     Infermeria		Administrativa</a:t>
            </a:r>
            <a:endParaRPr lang="ca-ES" altLang="es-ES" sz="1400" b="0" dirty="0">
              <a:solidFill>
                <a:prstClr val="black"/>
              </a:solidFill>
            </a:endParaRPr>
          </a:p>
        </p:txBody>
      </p:sp>
      <p:sp>
        <p:nvSpPr>
          <p:cNvPr id="20" name="Text Box 11">
            <a:extLst>
              <a:ext uri="{FF2B5EF4-FFF2-40B4-BE49-F238E27FC236}">
                <a16:creationId xmlns:a16="http://schemas.microsoft.com/office/drawing/2014/main" id="{5F7D414C-4196-4742-BA0A-3D65E7B69C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6040" y="842988"/>
            <a:ext cx="4948060" cy="33431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tIns="72000">
            <a:spAutoFit/>
          </a:bodyPr>
          <a:lstStyle>
            <a:defPPr>
              <a:defRPr lang="es-ES"/>
            </a:defPPr>
            <a:lvl1pPr algn="ctr" defTabSz="762000">
              <a:spcBef>
                <a:spcPct val="50000"/>
              </a:spcBef>
              <a:buClrTx/>
              <a:buSzTx/>
              <a:buFont typeface="Wingdings" pitchFamily="2" charset="2"/>
              <a:buNone/>
              <a:defRPr sz="1400">
                <a:solidFill>
                  <a:srgbClr val="0000CC"/>
                </a:solidFill>
              </a:defRPr>
            </a:lvl1pPr>
            <a:lvl2pPr marL="742950" indent="-285750" defTabSz="7620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</a:lvl2pPr>
            <a:lvl3pPr marL="1143000" indent="-228600" defTabSz="7620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/>
            </a:lvl3pPr>
            <a:lvl4pPr marL="1600200" indent="-228600" defTabSz="7620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/>
            </a:lvl4pPr>
            <a:lvl5pPr marL="2057400" indent="-228600" defTabSz="7620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/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/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/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/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/>
            </a:lvl9pPr>
          </a:lstStyle>
          <a:p>
            <a:r>
              <a:rPr lang="ca-ES" altLang="es-ES" dirty="0" smtClean="0"/>
              <a:t>El meu centre de salut</a:t>
            </a:r>
            <a:endParaRPr lang="ca-ES" altLang="es-ES" dirty="0"/>
          </a:p>
        </p:txBody>
      </p:sp>
    </p:spTree>
    <p:extLst>
      <p:ext uri="{BB962C8B-B14F-4D97-AF65-F5344CB8AC3E}">
        <p14:creationId xmlns:p14="http://schemas.microsoft.com/office/powerpoint/2010/main" val="1747650464"/>
      </p:ext>
    </p:extLst>
  </p:cSld>
  <p:clrMapOvr>
    <a:masterClrMapping/>
  </p:clrMapOvr>
  <p:transition spd="slow">
    <p:wheel spokes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4EB8BF0A-3607-4F33-BE27-BB13D5312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459778"/>
            <a:ext cx="9433537" cy="328464"/>
          </a:xfrm>
        </p:spPr>
        <p:txBody>
          <a:bodyPr rtlCol="0">
            <a:normAutofit fontScale="90000"/>
          </a:bodyPr>
          <a:lstStyle/>
          <a:p>
            <a:pPr>
              <a:spcBef>
                <a:spcPct val="50000"/>
              </a:spcBef>
              <a:buClrTx/>
              <a:buSzTx/>
              <a:buNone/>
              <a:defRPr/>
            </a:pPr>
            <a:r>
              <a:rPr lang="ca-ES" sz="20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  <a:hlinkClick r:id="rId4"/>
              </a:rPr>
              <a:t>www.violenciaocupacional.org</a:t>
            </a:r>
            <a:r>
              <a:rPr lang="ca-ES" sz="20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, resum </a:t>
            </a:r>
            <a:r>
              <a:rPr lang="ca-ES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t</a:t>
            </a:r>
            <a:r>
              <a:rPr lang="ca-ES" altLang="es-ES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ots els centres catalans </a:t>
            </a:r>
            <a:r>
              <a:rPr lang="ca-ES" altLang="es-ES" sz="20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participants, 2018</a:t>
            </a:r>
            <a:endParaRPr lang="ca-ES" altLang="es-ES" sz="2000" b="1" dirty="0">
              <a:solidFill>
                <a:prstClr val="black">
                  <a:lumMod val="85000"/>
                  <a:lumOff val="15000"/>
                </a:prst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4 Rectángulo">
            <a:extLst>
              <a:ext uri="{FF2B5EF4-FFF2-40B4-BE49-F238E27FC236}">
                <a16:creationId xmlns:a16="http://schemas.microsoft.com/office/drawing/2014/main" id="{C57D703A-67EF-44E1-A008-8FC1DC3E1B4E}"/>
              </a:ext>
            </a:extLst>
          </p:cNvPr>
          <p:cNvSpPr/>
          <p:nvPr/>
        </p:nvSpPr>
        <p:spPr>
          <a:xfrm>
            <a:off x="623392" y="908720"/>
            <a:ext cx="11521280" cy="603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1600" dirty="0">
                <a:solidFill>
                  <a:srgbClr val="262626"/>
                </a:solidFill>
                <a:latin typeface="Calibri"/>
                <a:cs typeface="+mn-cs"/>
              </a:rPr>
              <a:t>Notificació, índex d'incidència i taxa per cada 100 persones treballadores</a:t>
            </a:r>
            <a:endParaRPr lang="ca-ES" sz="1400" b="0" dirty="0">
              <a:solidFill>
                <a:srgbClr val="262626"/>
              </a:solidFill>
              <a:latin typeface="Calibri"/>
              <a:cs typeface="+mn-cs"/>
            </a:endParaRP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sz="1400" b="0" dirty="0">
                <a:solidFill>
                  <a:srgbClr val="262626"/>
                </a:solidFill>
                <a:latin typeface="Calibri"/>
                <a:cs typeface="+mn-cs"/>
              </a:rPr>
              <a:t>En número </a:t>
            </a:r>
            <a:r>
              <a:rPr lang="ca-ES" sz="1400" b="0" dirty="0" smtClean="0">
                <a:solidFill>
                  <a:srgbClr val="262626"/>
                </a:solidFill>
                <a:latin typeface="Calibri"/>
                <a:cs typeface="+mn-cs"/>
              </a:rPr>
              <a:t>d’incidents notificats és </a:t>
            </a:r>
            <a:r>
              <a:rPr lang="ca-ES" sz="1400" b="0" dirty="0">
                <a:solidFill>
                  <a:srgbClr val="262626"/>
                </a:solidFill>
                <a:latin typeface="Calibri"/>
                <a:cs typeface="+mn-cs"/>
              </a:rPr>
              <a:t>de </a:t>
            </a:r>
            <a:r>
              <a:rPr lang="ca-ES" sz="1400" b="0" dirty="0" smtClean="0">
                <a:solidFill>
                  <a:srgbClr val="262626"/>
                </a:solidFill>
                <a:latin typeface="Calibri"/>
                <a:cs typeface="+mn-cs"/>
              </a:rPr>
              <a:t>783, que corresponen a 68 centres de salut que han fet notificacions i, a on treballen 28.874 professionals</a:t>
            </a: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sz="1400" b="0" dirty="0" smtClean="0">
                <a:solidFill>
                  <a:srgbClr val="262626"/>
                </a:solidFill>
                <a:latin typeface="Calibri"/>
                <a:cs typeface="+mn-cs"/>
              </a:rPr>
              <a:t>L´Índex d’Incidència ha estat de 2.711,78, més alt que el de 2017 que fou 2.665,77</a:t>
            </a:r>
            <a:endParaRPr lang="ca-ES" sz="1400" b="0" dirty="0">
              <a:solidFill>
                <a:srgbClr val="262626"/>
              </a:solidFill>
              <a:latin typeface="Calibri"/>
              <a:cs typeface="+mn-cs"/>
            </a:endParaRP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sz="1400" b="0" dirty="0">
                <a:solidFill>
                  <a:srgbClr val="262626"/>
                </a:solidFill>
                <a:latin typeface="Calibri"/>
                <a:cs typeface="+mn-cs"/>
              </a:rPr>
              <a:t>La taxa </a:t>
            </a:r>
            <a:r>
              <a:rPr lang="ca-ES" sz="1400" b="0" dirty="0" smtClean="0">
                <a:solidFill>
                  <a:srgbClr val="262626"/>
                </a:solidFill>
                <a:latin typeface="Calibri"/>
                <a:cs typeface="+mn-cs"/>
              </a:rPr>
              <a:t>d’incidència durant 2018 ha estat de 2,71 per </a:t>
            </a:r>
            <a:r>
              <a:rPr lang="ca-ES" sz="1400" b="0" dirty="0">
                <a:solidFill>
                  <a:srgbClr val="262626"/>
                </a:solidFill>
                <a:latin typeface="Calibri"/>
                <a:cs typeface="+mn-cs"/>
              </a:rPr>
              <a:t>cada 100 persones </a:t>
            </a:r>
            <a:r>
              <a:rPr lang="ca-ES" sz="1400" b="0" dirty="0" smtClean="0">
                <a:solidFill>
                  <a:srgbClr val="262626"/>
                </a:solidFill>
                <a:latin typeface="Calibri"/>
                <a:cs typeface="+mn-cs"/>
              </a:rPr>
              <a:t>treballadores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a-ES" sz="1400" b="0" dirty="0">
              <a:solidFill>
                <a:srgbClr val="262626"/>
              </a:solidFill>
              <a:latin typeface="Calibri"/>
              <a:cs typeface="+mn-cs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1600" dirty="0">
                <a:solidFill>
                  <a:srgbClr val="262626"/>
                </a:solidFill>
                <a:latin typeface="Calibri"/>
              </a:rPr>
              <a:t>Perfil persona treballadora agredida</a:t>
            </a:r>
            <a:endParaRPr lang="ca-ES" sz="1400" b="0" dirty="0">
              <a:solidFill>
                <a:srgbClr val="262626"/>
              </a:solidFill>
              <a:latin typeface="Calibri"/>
            </a:endParaRP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sz="1400" b="0" dirty="0">
                <a:solidFill>
                  <a:srgbClr val="262626"/>
                </a:solidFill>
                <a:latin typeface="Calibri"/>
              </a:rPr>
              <a:t>El </a:t>
            </a:r>
            <a:r>
              <a:rPr lang="ca-ES" sz="1400" b="0" dirty="0" smtClean="0">
                <a:solidFill>
                  <a:srgbClr val="262626"/>
                </a:solidFill>
                <a:latin typeface="Calibri"/>
              </a:rPr>
              <a:t>sexe es predominantment femení amb el 72,92% i correspon aproximadament amb la proporció de dones treballadores en els centres de salut.</a:t>
            </a: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sz="1400" b="0" dirty="0">
                <a:solidFill>
                  <a:srgbClr val="262626"/>
                </a:solidFill>
                <a:latin typeface="Calibri"/>
              </a:rPr>
              <a:t>L’edat mitjana de les persones treballadores agredides es situa en 39 anys</a:t>
            </a:r>
            <a:r>
              <a:rPr lang="ca-ES" sz="1400" b="0" dirty="0" smtClean="0">
                <a:solidFill>
                  <a:srgbClr val="262626"/>
                </a:solidFill>
                <a:latin typeface="Calibri"/>
              </a:rPr>
              <a:t>.</a:t>
            </a:r>
            <a:endParaRPr lang="ca-ES" sz="1400" b="0" dirty="0">
              <a:solidFill>
                <a:srgbClr val="262626"/>
              </a:solidFill>
              <a:latin typeface="Calibri"/>
            </a:endParaRP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sz="1400" b="0" dirty="0" smtClean="0">
                <a:solidFill>
                  <a:srgbClr val="262626"/>
                </a:solidFill>
                <a:latin typeface="Calibri"/>
              </a:rPr>
              <a:t>Per antiguitat, el grup que hem rebut més notificacions és el comprés entre 6 i 15 anys d’exercici professional.</a:t>
            </a:r>
            <a:endParaRPr lang="ca-ES" sz="1400" b="0" dirty="0">
              <a:solidFill>
                <a:srgbClr val="262626"/>
              </a:solidFill>
              <a:latin typeface="Calibri"/>
            </a:endParaRP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sz="1400" b="0" dirty="0" smtClean="0">
                <a:solidFill>
                  <a:srgbClr val="262626"/>
                </a:solidFill>
                <a:latin typeface="Calibri"/>
              </a:rPr>
              <a:t>Per </a:t>
            </a:r>
            <a:r>
              <a:rPr lang="ca-ES" sz="1400" b="0" dirty="0">
                <a:solidFill>
                  <a:srgbClr val="262626"/>
                </a:solidFill>
                <a:latin typeface="Calibri"/>
              </a:rPr>
              <a:t>categoria professional, </a:t>
            </a:r>
            <a:r>
              <a:rPr lang="ca-ES" sz="1400" b="0" dirty="0" smtClean="0">
                <a:solidFill>
                  <a:srgbClr val="262626"/>
                </a:solidFill>
                <a:latin typeface="Calibri"/>
              </a:rPr>
              <a:t>el grup professional que hem rebut més notificacions es el dependent de la direcció d’infermeria, amb el 68,58% dels casos.</a:t>
            </a: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sz="1400" b="0" dirty="0" smtClean="0">
                <a:solidFill>
                  <a:srgbClr val="262626"/>
                </a:solidFill>
                <a:latin typeface="Calibri"/>
              </a:rPr>
              <a:t>El tipus de contracte més freqüent dels professionals que hem rebut notificacions, es estable amb el 73,44% dels casos.</a:t>
            </a:r>
            <a:endParaRPr lang="ca-ES" sz="1400" b="0" dirty="0">
              <a:solidFill>
                <a:srgbClr val="262626"/>
              </a:solidFill>
              <a:latin typeface="Calibri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a-ES" sz="1400" b="0" dirty="0">
              <a:solidFill>
                <a:srgbClr val="262626"/>
              </a:solidFill>
              <a:latin typeface="Calibri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1600" dirty="0">
                <a:solidFill>
                  <a:srgbClr val="262626"/>
                </a:solidFill>
                <a:latin typeface="Calibri"/>
              </a:rPr>
              <a:t>Perfil persona agressora</a:t>
            </a:r>
            <a:endParaRPr lang="ca-ES" sz="1400" b="0" dirty="0">
              <a:solidFill>
                <a:srgbClr val="262626"/>
              </a:solidFill>
              <a:latin typeface="Calibri"/>
            </a:endParaRP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sz="1400" b="0" dirty="0">
                <a:solidFill>
                  <a:srgbClr val="262626"/>
                </a:solidFill>
                <a:latin typeface="Calibri"/>
              </a:rPr>
              <a:t>El sexe </a:t>
            </a:r>
            <a:r>
              <a:rPr lang="ca-ES" sz="1400" b="0" dirty="0" smtClean="0">
                <a:solidFill>
                  <a:srgbClr val="262626"/>
                </a:solidFill>
                <a:latin typeface="Calibri"/>
              </a:rPr>
              <a:t>de la persona agressora es </a:t>
            </a:r>
            <a:r>
              <a:rPr lang="ca-ES" sz="1400" b="0" dirty="0">
                <a:solidFill>
                  <a:srgbClr val="262626"/>
                </a:solidFill>
                <a:latin typeface="Calibri"/>
              </a:rPr>
              <a:t>predominantment </a:t>
            </a:r>
            <a:r>
              <a:rPr lang="ca-ES" sz="1400" b="0" dirty="0" smtClean="0">
                <a:solidFill>
                  <a:srgbClr val="262626"/>
                </a:solidFill>
                <a:latin typeface="Calibri"/>
              </a:rPr>
              <a:t>masculí </a:t>
            </a:r>
            <a:r>
              <a:rPr lang="ca-ES" sz="1400" b="0" dirty="0">
                <a:solidFill>
                  <a:srgbClr val="262626"/>
                </a:solidFill>
                <a:latin typeface="Calibri"/>
              </a:rPr>
              <a:t>amb el </a:t>
            </a:r>
            <a:r>
              <a:rPr lang="ca-ES" sz="1400" b="0" dirty="0" smtClean="0">
                <a:solidFill>
                  <a:srgbClr val="262626"/>
                </a:solidFill>
                <a:latin typeface="Calibri"/>
              </a:rPr>
              <a:t>61,56% de les notificacions rebudes.</a:t>
            </a: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sz="1400" b="0" dirty="0" smtClean="0">
                <a:solidFill>
                  <a:srgbClr val="262626"/>
                </a:solidFill>
                <a:latin typeface="Calibri"/>
              </a:rPr>
              <a:t>Es coneix que es reincident, almenys en el centre de salut que ha fet la notificació, en el 35.63% dels casos.</a:t>
            </a:r>
            <a:endParaRPr lang="ca-ES" sz="1400" b="0" dirty="0">
              <a:solidFill>
                <a:srgbClr val="262626"/>
              </a:solidFill>
              <a:latin typeface="Calibri"/>
            </a:endParaRP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sz="1400" b="0" dirty="0" smtClean="0">
                <a:solidFill>
                  <a:srgbClr val="262626"/>
                </a:solidFill>
                <a:latin typeface="Calibri"/>
              </a:rPr>
              <a:t>El pacient es l’agent agressor en la majoria de casos, 73,56%</a:t>
            </a: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sz="1400" b="0" dirty="0" smtClean="0">
                <a:solidFill>
                  <a:srgbClr val="262626"/>
                </a:solidFill>
                <a:latin typeface="Calibri"/>
              </a:rPr>
              <a:t>El </a:t>
            </a:r>
            <a:r>
              <a:rPr lang="ca-ES" sz="1400" b="0" dirty="0">
                <a:solidFill>
                  <a:srgbClr val="262626"/>
                </a:solidFill>
                <a:latin typeface="Calibri"/>
              </a:rPr>
              <a:t>perfil psicològic de la persona agressora en el moment de </a:t>
            </a:r>
            <a:r>
              <a:rPr lang="ca-ES" sz="1400" b="0" dirty="0" smtClean="0">
                <a:solidFill>
                  <a:srgbClr val="262626"/>
                </a:solidFill>
                <a:latin typeface="Calibri"/>
              </a:rPr>
              <a:t>l'agressió es d’agitació 50,7%, frustració 27,71% i estratègia 21,58%</a:t>
            </a:r>
            <a:endParaRPr lang="ca-ES" sz="1400" b="0" dirty="0">
              <a:solidFill>
                <a:srgbClr val="262626"/>
              </a:solidFill>
              <a:latin typeface="Calibri"/>
            </a:endParaRP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ca-ES" sz="1400" b="0" dirty="0">
              <a:solidFill>
                <a:srgbClr val="262626"/>
              </a:solidFill>
              <a:latin typeface="Calibri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1600" dirty="0">
                <a:solidFill>
                  <a:srgbClr val="262626"/>
                </a:solidFill>
                <a:latin typeface="Calibri"/>
              </a:rPr>
              <a:t>Característiques dels incidents</a:t>
            </a: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sz="1400" b="0" dirty="0">
                <a:solidFill>
                  <a:srgbClr val="262626"/>
                </a:solidFill>
                <a:latin typeface="Calibri"/>
                <a:cs typeface="+mn-cs"/>
              </a:rPr>
              <a:t>El torn </a:t>
            </a:r>
            <a:r>
              <a:rPr lang="ca-ES" sz="1400" b="0" dirty="0" smtClean="0">
                <a:solidFill>
                  <a:srgbClr val="262626"/>
                </a:solidFill>
                <a:latin typeface="Calibri"/>
                <a:cs typeface="+mn-cs"/>
              </a:rPr>
              <a:t>on més freqüentment es notifica l’agressió és el matí en un 42,78%, tarda 35,12% i nit 22,09%</a:t>
            </a:r>
            <a:endParaRPr lang="ca-ES" sz="1400" b="0" dirty="0">
              <a:solidFill>
                <a:srgbClr val="262626"/>
              </a:solidFill>
              <a:latin typeface="Calibri"/>
              <a:cs typeface="+mn-cs"/>
            </a:endParaRP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sz="1400" b="0" dirty="0">
                <a:solidFill>
                  <a:srgbClr val="262626"/>
                </a:solidFill>
                <a:latin typeface="Calibri"/>
                <a:cs typeface="+mn-cs"/>
              </a:rPr>
              <a:t>E</a:t>
            </a:r>
            <a:r>
              <a:rPr lang="ca-ES" sz="1400" b="0" dirty="0" smtClean="0">
                <a:solidFill>
                  <a:srgbClr val="262626"/>
                </a:solidFill>
                <a:latin typeface="Calibri"/>
                <a:cs typeface="+mn-cs"/>
              </a:rPr>
              <a:t>l lloc físic de l’agressió, depèn d’altres variable com tipus d’assistència o torn, però en global Unitats d'Hospitalització amb el 38,7% és el més freqüent, seguit d’urgències amb el 24,65%.</a:t>
            </a:r>
            <a:endParaRPr lang="ca-ES" sz="1400" b="0" dirty="0">
              <a:solidFill>
                <a:srgbClr val="262626"/>
              </a:solidFill>
              <a:latin typeface="Calibri"/>
              <a:cs typeface="+mn-cs"/>
            </a:endParaRP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sz="1400" b="0" dirty="0" smtClean="0">
                <a:solidFill>
                  <a:srgbClr val="262626"/>
                </a:solidFill>
                <a:latin typeface="Calibri"/>
                <a:cs typeface="+mn-cs"/>
              </a:rPr>
              <a:t>El tipus d’agressió més freqüent és el verbal amb un 55,01%, però en un 28,26% es notifica una agressió física, generalment lleu i, en un 14,93% simbòlica com pot ser la invasió d’espai, la intimidació per exhibició d’armes o l’ús de les xarxes socials.</a:t>
            </a:r>
            <a:endParaRPr lang="ca-ES" sz="1400" b="0" dirty="0">
              <a:solidFill>
                <a:srgbClr val="262626"/>
              </a:solidFill>
              <a:latin typeface="Calibri"/>
              <a:cs typeface="+mn-cs"/>
            </a:endParaRP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sz="1400" b="0" dirty="0">
                <a:solidFill>
                  <a:srgbClr val="262626"/>
                </a:solidFill>
                <a:latin typeface="Calibri"/>
                <a:cs typeface="+mn-cs"/>
              </a:rPr>
              <a:t>El pretext desencadenant de l'incident</a:t>
            </a:r>
            <a:r>
              <a:rPr lang="ca-ES" sz="1400" b="0" dirty="0" smtClean="0">
                <a:solidFill>
                  <a:srgbClr val="262626"/>
                </a:solidFill>
                <a:latin typeface="Calibri"/>
                <a:cs typeface="+mn-cs"/>
              </a:rPr>
              <a:t>, </a:t>
            </a:r>
            <a:r>
              <a:rPr lang="ca-ES" sz="1400" b="0" dirty="0">
                <a:solidFill>
                  <a:srgbClr val="262626"/>
                </a:solidFill>
                <a:latin typeface="Calibri"/>
              </a:rPr>
              <a:t>depèn d’altres variable com tipus d’assistència o </a:t>
            </a:r>
            <a:r>
              <a:rPr lang="ca-ES" sz="1400" b="0" dirty="0" smtClean="0">
                <a:solidFill>
                  <a:srgbClr val="262626"/>
                </a:solidFill>
                <a:latin typeface="Calibri"/>
              </a:rPr>
              <a:t>la categoria professional, però el 33% es correspon a aspectes de disconformitat amb l’assistència rebuda, un 21,71% a aspectes lligats a falta de qualitat o quantitat d’informació a l’usuari i, un 11,31% s’atribueix a un millor tracte o gestió emocional del professional vers l’usuari de la sanitat.</a:t>
            </a:r>
            <a:endParaRPr lang="ca-ES" sz="1400" b="0" dirty="0">
              <a:solidFill>
                <a:srgbClr val="262626"/>
              </a:solidFill>
              <a:latin typeface="Calibri"/>
              <a:cs typeface="+mn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6F47D64-06BB-448E-98A4-1E972F54C3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4921" y="-1"/>
            <a:ext cx="2207079" cy="788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562924"/>
      </p:ext>
    </p:extLst>
  </p:cSld>
  <p:clrMapOvr>
    <a:masterClrMapping/>
  </p:clrMapOvr>
  <p:transition spd="slow">
    <p:wheel spokes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4EB8BF0A-3607-4F33-BE27-BB13D5312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476672"/>
            <a:ext cx="8707437" cy="213320"/>
          </a:xfrm>
        </p:spPr>
        <p:txBody>
          <a:bodyPr rtlCol="0">
            <a:normAutofit fontScale="9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  <a:hlinkClick r:id="rId4"/>
              </a:rPr>
              <a:t>www.violenciaocupacional.org</a:t>
            </a:r>
            <a:r>
              <a:rPr lang="ca-ES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  , programa d’educació i compromís social</a:t>
            </a:r>
            <a:endParaRPr lang="ca-ES" sz="2000" dirty="0">
              <a:latin typeface="+mn-lt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95CE5A96-28C0-4F51-B4A6-57186290462E}"/>
              </a:ext>
            </a:extLst>
          </p:cNvPr>
          <p:cNvSpPr/>
          <p:nvPr/>
        </p:nvSpPr>
        <p:spPr>
          <a:xfrm>
            <a:off x="1631504" y="987431"/>
            <a:ext cx="4464496" cy="2727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  <a:defRPr/>
            </a:pPr>
            <a:r>
              <a:rPr lang="ca-ES" sz="3200" b="0" dirty="0">
                <a:solidFill>
                  <a:srgbClr val="26262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Anàlisi 2018</a:t>
            </a:r>
          </a:p>
          <a:p>
            <a:pPr>
              <a:lnSpc>
                <a:spcPct val="107000"/>
              </a:lnSpc>
              <a:spcAft>
                <a:spcPts val="0"/>
              </a:spcAft>
              <a:defRPr/>
            </a:pPr>
            <a:r>
              <a:rPr lang="ca-ES" sz="3200" b="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Impacte de la VOE sobre els sistema sanitari, l'organització i les persones treballadores 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2965" y="908720"/>
            <a:ext cx="4345074" cy="308415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0096" y="3992871"/>
            <a:ext cx="4030978" cy="2865129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5560" y="3789040"/>
            <a:ext cx="3506513" cy="106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017941"/>
      </p:ext>
    </p:extLst>
  </p:cSld>
  <p:clrMapOvr>
    <a:masterClrMapping/>
  </p:clrMapOvr>
  <p:transition spd="slow">
    <p:wheel spokes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5418" y="993132"/>
            <a:ext cx="3628724" cy="5816053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F260DFF0-4257-45BE-AD2D-C786B5F3987E}"/>
              </a:ext>
            </a:extLst>
          </p:cNvPr>
          <p:cNvSpPr/>
          <p:nvPr/>
        </p:nvSpPr>
        <p:spPr>
          <a:xfrm>
            <a:off x="695400" y="1164963"/>
            <a:ext cx="5387380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1600" dirty="0"/>
              <a:t>Al </a:t>
            </a:r>
            <a:r>
              <a:rPr lang="ca-ES" sz="1800" dirty="0">
                <a:solidFill>
                  <a:srgbClr val="FF0000"/>
                </a:solidFill>
              </a:rPr>
              <a:t>2018</a:t>
            </a:r>
            <a:r>
              <a:rPr lang="ca-ES" sz="1600" b="0" dirty="0"/>
              <a:t> s’ha perfeccionat i validat un </a:t>
            </a:r>
            <a:r>
              <a:rPr lang="ca-ES" sz="1800" dirty="0">
                <a:solidFill>
                  <a:srgbClr val="FF0000"/>
                </a:solidFill>
              </a:rPr>
              <a:t>Qüestionari de Qualitat de Vida Laboral </a:t>
            </a:r>
            <a:r>
              <a:rPr lang="ca-ES" sz="1600" b="0" dirty="0"/>
              <a:t>i, s’ha ofert de forma aleatòria a </a:t>
            </a:r>
            <a:r>
              <a:rPr lang="ca-ES" sz="1600" dirty="0"/>
              <a:t>1000 persones treballadores de l'àmbit sanitari :</a:t>
            </a:r>
          </a:p>
          <a:p>
            <a:endParaRPr lang="ca-ES" sz="1600" dirty="0"/>
          </a:p>
          <a:p>
            <a:pPr marL="685800" lvl="1" indent="-228600">
              <a:buFont typeface="+mj-lt"/>
              <a:buAutoNum type="arabicPeriod"/>
            </a:pPr>
            <a:r>
              <a:rPr lang="ca-ES" sz="1400" dirty="0"/>
              <a:t>700 persones de la província de Barcelona.</a:t>
            </a:r>
          </a:p>
          <a:p>
            <a:pPr marL="685800" lvl="1" indent="-228600">
              <a:buFont typeface="+mj-lt"/>
              <a:buAutoNum type="arabicPeriod"/>
            </a:pPr>
            <a:r>
              <a:rPr lang="ca-ES" sz="1400" dirty="0"/>
              <a:t>200 de la Comunitat Valenciana</a:t>
            </a:r>
          </a:p>
          <a:p>
            <a:pPr marL="685800" lvl="1" indent="-228600">
              <a:buFont typeface="+mj-lt"/>
              <a:buAutoNum type="arabicPeriod"/>
            </a:pPr>
            <a:r>
              <a:rPr lang="ca-ES" sz="1400" dirty="0"/>
              <a:t>100 de Cartagena de Índies a Colòmbia</a:t>
            </a:r>
          </a:p>
          <a:p>
            <a:endParaRPr lang="ca-ES" sz="1600" dirty="0"/>
          </a:p>
          <a:p>
            <a:r>
              <a:rPr lang="ca-ES" sz="1600" dirty="0">
                <a:solidFill>
                  <a:srgbClr val="0000CC"/>
                </a:solidFill>
              </a:rPr>
              <a:t>L’han respòs on-line 535 persones (53,5%) </a:t>
            </a:r>
            <a:r>
              <a:rPr lang="ca-ES" sz="1600" b="0" dirty="0"/>
              <a:t>i s'han obtingut </a:t>
            </a:r>
            <a:r>
              <a:rPr lang="ca-ES" sz="1600" dirty="0"/>
              <a:t>10 Indicadors: </a:t>
            </a:r>
            <a:r>
              <a:rPr lang="ca-ES" sz="1600" b="0" dirty="0"/>
              <a:t>Entorn Material, Clima Sociolaboral, Regulació del Treball, Desenvolupament, Càrrega de Treball, Benestar Psicosocial: afectes, Benestar Psicosocial: impressions, Efectes col·laterals: somatització, Efectes col·laterals: desgast i Efectes col·laterals: alienació.</a:t>
            </a:r>
          </a:p>
          <a:p>
            <a:endParaRPr lang="ca-ES" sz="1600" dirty="0"/>
          </a:p>
          <a:p>
            <a:r>
              <a:rPr lang="ca-ES" sz="1600" dirty="0">
                <a:solidFill>
                  <a:srgbClr val="0000CC"/>
                </a:solidFill>
              </a:rPr>
              <a:t>Les dades obtingudes </a:t>
            </a:r>
            <a:r>
              <a:rPr lang="ca-ES" sz="1600" b="0" dirty="0"/>
              <a:t>ens permeten </a:t>
            </a:r>
            <a:r>
              <a:rPr lang="ca-ES" sz="1600" dirty="0"/>
              <a:t>comparar </a:t>
            </a:r>
            <a:r>
              <a:rPr lang="ca-ES" sz="1600" b="0" dirty="0"/>
              <a:t>els diferents indicadors amb la variable Impacte de la Violència percebuda a 3 nivells (sense violència, impacte baix o alt impacte), a més de poder creuar dades amb altres variables com sexe, tipus d'assistència o categoria professional.</a:t>
            </a:r>
          </a:p>
        </p:txBody>
      </p:sp>
      <p:pic>
        <p:nvPicPr>
          <p:cNvPr id="1026" name="Picture 2" descr="http://www.violenciaocupacional.org/imagenes/portada%20resvist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1551" y="1040401"/>
            <a:ext cx="1872208" cy="2521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9524709" y="3793437"/>
            <a:ext cx="270589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800" dirty="0"/>
              <a:t>http://scielo.isciii.es/pdf/rpto/v26n2/v26n2a07.pdf</a:t>
            </a:r>
          </a:p>
        </p:txBody>
      </p:sp>
      <p:sp>
        <p:nvSpPr>
          <p:cNvPr id="4" name="Rectángulo 3"/>
          <p:cNvSpPr/>
          <p:nvPr/>
        </p:nvSpPr>
        <p:spPr>
          <a:xfrm>
            <a:off x="9545464" y="4007297"/>
            <a:ext cx="264653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800" dirty="0"/>
              <a:t>http://scielo.isciii.es/pdf/rpto/v26n3/v26n3a02.pdf</a:t>
            </a:r>
          </a:p>
        </p:txBody>
      </p:sp>
      <p:sp>
        <p:nvSpPr>
          <p:cNvPr id="11" name="Title 8">
            <a:extLst>
              <a:ext uri="{FF2B5EF4-FFF2-40B4-BE49-F238E27FC236}">
                <a16:creationId xmlns:a16="http://schemas.microsoft.com/office/drawing/2014/main" id="{4EB8BF0A-3607-4F33-BE27-BB13D5312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517834"/>
            <a:ext cx="8707437" cy="213320"/>
          </a:xfrm>
        </p:spPr>
        <p:txBody>
          <a:bodyPr rtlCol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  <a:hlinkClick r:id="rId6"/>
              </a:rPr>
              <a:t>www.violenciaocupacional.org</a:t>
            </a:r>
            <a:r>
              <a:rPr lang="ca-E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  , enquesta validada de Qualitat de Vida Laboral</a:t>
            </a:r>
            <a:endParaRPr lang="ca-ES" sz="1600" dirty="0">
              <a:latin typeface="+mn-lt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98157" y="46393"/>
            <a:ext cx="2358999" cy="71831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63230" y="4436601"/>
            <a:ext cx="222885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417219"/>
      </p:ext>
    </p:extLst>
  </p:cSld>
  <p:clrMapOvr>
    <a:masterClrMapping/>
  </p:clrMapOvr>
  <p:transition spd="slow">
    <p:wheel spokes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1">
            <a:extLst>
              <a:ext uri="{FF2B5EF4-FFF2-40B4-BE49-F238E27FC236}">
                <a16:creationId xmlns:a16="http://schemas.microsoft.com/office/drawing/2014/main" id="{F09B312D-1095-4F63-A96F-A6C306E85E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504" y="908720"/>
            <a:ext cx="8784976" cy="86177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defTabSz="7620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None/>
              <a:defRPr/>
            </a:pPr>
            <a:r>
              <a:rPr lang="ca-ES" altLang="es-ES" sz="2000" b="0" dirty="0">
                <a:solidFill>
                  <a:prstClr val="black"/>
                </a:solidFill>
              </a:rPr>
              <a:t>Indicadors de Qualitat de Vida Laboral en persones treballadores que </a:t>
            </a:r>
          </a:p>
          <a:p>
            <a:pPr algn="ctr">
              <a:spcBef>
                <a:spcPct val="50000"/>
              </a:spcBef>
              <a:buClrTx/>
              <a:buSzTx/>
              <a:buNone/>
              <a:defRPr/>
            </a:pPr>
            <a:r>
              <a:rPr lang="ca-ES" altLang="es-ES" sz="2000" b="0" dirty="0">
                <a:solidFill>
                  <a:srgbClr val="00CC00"/>
                </a:solidFill>
              </a:rPr>
              <a:t>NO han percebut VOE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982C5D8-FD64-402C-9649-CF029DF86F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352" y="1988840"/>
            <a:ext cx="11545995" cy="4754850"/>
          </a:xfrm>
          <a:prstGeom prst="rect">
            <a:avLst/>
          </a:prstGeom>
        </p:spPr>
      </p:pic>
      <p:sp>
        <p:nvSpPr>
          <p:cNvPr id="8" name="Title 8">
            <a:extLst>
              <a:ext uri="{FF2B5EF4-FFF2-40B4-BE49-F238E27FC236}">
                <a16:creationId xmlns:a16="http://schemas.microsoft.com/office/drawing/2014/main" id="{4EB8BF0A-3607-4F33-BE27-BB13D5312950}"/>
              </a:ext>
            </a:extLst>
          </p:cNvPr>
          <p:cNvSpPr txBox="1">
            <a:spLocks/>
          </p:cNvSpPr>
          <p:nvPr/>
        </p:nvSpPr>
        <p:spPr bwMode="auto">
          <a:xfrm>
            <a:off x="623392" y="475755"/>
            <a:ext cx="8707437" cy="213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lang="es-ES" sz="30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  <a:hlinkClick r:id="rId5"/>
              </a:rPr>
              <a:t>www.violenciaocupacional.org</a:t>
            </a:r>
            <a:r>
              <a:rPr lang="ca-E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  , enquesta validada de Qualitat de Vida Laboral</a:t>
            </a:r>
            <a:endParaRPr lang="ca-ES" sz="1600" dirty="0">
              <a:latin typeface="+mn-lt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98157" y="46393"/>
            <a:ext cx="2358999" cy="71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294052"/>
      </p:ext>
    </p:extLst>
  </p:cSld>
  <p:clrMapOvr>
    <a:masterClrMapping/>
  </p:clrMapOvr>
  <p:transition spd="slow">
    <p:wheel spokes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00" y="0"/>
            <a:ext cx="6672578" cy="471815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2055" y="6992"/>
            <a:ext cx="3428912" cy="133377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8360" y="1311063"/>
            <a:ext cx="1738441" cy="1499813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3160" y="2810875"/>
            <a:ext cx="3263400" cy="27216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7397" y="3187338"/>
            <a:ext cx="1113549" cy="1825839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00787" y="3186613"/>
            <a:ext cx="1176239" cy="1832840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93843" y="3188364"/>
            <a:ext cx="1112652" cy="1829339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80204" y="4316552"/>
            <a:ext cx="3490734" cy="2408791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76120" y="5015820"/>
            <a:ext cx="1851406" cy="775494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68326" y="5013177"/>
            <a:ext cx="1881608" cy="1224135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69007" y="5761794"/>
            <a:ext cx="953851" cy="1101631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926345" y="5896563"/>
            <a:ext cx="1603205" cy="953373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725359" y="5974261"/>
            <a:ext cx="649620" cy="86616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824" y="4270678"/>
            <a:ext cx="3074405" cy="203864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664880" y="3180722"/>
            <a:ext cx="1150758" cy="182068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208568" y="4971887"/>
            <a:ext cx="697613" cy="93015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571361" y="5761793"/>
            <a:ext cx="1255266" cy="96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46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1">
            <a:extLst>
              <a:ext uri="{FF2B5EF4-FFF2-40B4-BE49-F238E27FC236}">
                <a16:creationId xmlns:a16="http://schemas.microsoft.com/office/drawing/2014/main" id="{F09B312D-1095-4F63-A96F-A6C306E85E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504" y="908720"/>
            <a:ext cx="8784976" cy="86177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defTabSz="7620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None/>
              <a:defRPr/>
            </a:pPr>
            <a:r>
              <a:rPr lang="ca-ES" altLang="es-ES" sz="2000" b="0" dirty="0">
                <a:solidFill>
                  <a:prstClr val="black"/>
                </a:solidFill>
              </a:rPr>
              <a:t>Indicadors de Qualitat de Vida Laboral en persones treballadores que </a:t>
            </a:r>
          </a:p>
          <a:p>
            <a:pPr algn="ctr">
              <a:spcBef>
                <a:spcPct val="50000"/>
              </a:spcBef>
              <a:buClrTx/>
              <a:buSzTx/>
              <a:buNone/>
              <a:defRPr/>
            </a:pPr>
            <a:r>
              <a:rPr lang="ca-ES" altLang="es-ES" sz="2000" b="0" dirty="0">
                <a:solidFill>
                  <a:srgbClr val="FFC000"/>
                </a:solidFill>
              </a:rPr>
              <a:t>Han percebut un impacte BAIX de VOE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408" y="1743507"/>
            <a:ext cx="10873208" cy="5082161"/>
          </a:xfrm>
          <a:prstGeom prst="rect">
            <a:avLst/>
          </a:prstGeom>
        </p:spPr>
      </p:pic>
      <p:sp>
        <p:nvSpPr>
          <p:cNvPr id="10" name="Title 8">
            <a:extLst>
              <a:ext uri="{FF2B5EF4-FFF2-40B4-BE49-F238E27FC236}">
                <a16:creationId xmlns:a16="http://schemas.microsoft.com/office/drawing/2014/main" id="{4EB8BF0A-3607-4F33-BE27-BB13D5312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511706"/>
            <a:ext cx="8707437" cy="213320"/>
          </a:xfrm>
        </p:spPr>
        <p:txBody>
          <a:bodyPr rtlCol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  <a:hlinkClick r:id="rId5"/>
              </a:rPr>
              <a:t>www.violenciaocupacional.org</a:t>
            </a:r>
            <a:r>
              <a:rPr lang="ca-E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  , enquesta validada de Qualitat de Vida Laboral</a:t>
            </a:r>
            <a:endParaRPr lang="ca-ES" sz="1600" dirty="0">
              <a:latin typeface="+mn-lt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98157" y="46393"/>
            <a:ext cx="2358999" cy="71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776286"/>
      </p:ext>
    </p:extLst>
  </p:cSld>
  <p:clrMapOvr>
    <a:masterClrMapping/>
  </p:clrMapOvr>
  <p:transition spd="slow">
    <p:wheel spokes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1">
            <a:extLst>
              <a:ext uri="{FF2B5EF4-FFF2-40B4-BE49-F238E27FC236}">
                <a16:creationId xmlns:a16="http://schemas.microsoft.com/office/drawing/2014/main" id="{F09B312D-1095-4F63-A96F-A6C306E85E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504" y="908720"/>
            <a:ext cx="8784976" cy="86177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defTabSz="7620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None/>
              <a:defRPr/>
            </a:pPr>
            <a:r>
              <a:rPr lang="ca-ES" altLang="es-ES" sz="2000" b="0" dirty="0">
                <a:solidFill>
                  <a:prstClr val="black"/>
                </a:solidFill>
              </a:rPr>
              <a:t>Indicadors de Qualitat de Vida Laboral en persones treballadores que </a:t>
            </a:r>
          </a:p>
          <a:p>
            <a:pPr algn="ctr">
              <a:spcBef>
                <a:spcPct val="50000"/>
              </a:spcBef>
              <a:buClrTx/>
              <a:buSzTx/>
              <a:buNone/>
              <a:defRPr/>
            </a:pPr>
            <a:r>
              <a:rPr lang="ca-ES" altLang="es-ES" sz="2000" b="0" dirty="0">
                <a:solidFill>
                  <a:srgbClr val="FF0000"/>
                </a:solidFill>
              </a:rPr>
              <a:t>Han percebut un impacte ALT de VOE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408" y="1800880"/>
            <a:ext cx="10873208" cy="5027632"/>
          </a:xfrm>
          <a:prstGeom prst="rect">
            <a:avLst/>
          </a:prstGeom>
        </p:spPr>
      </p:pic>
      <p:sp>
        <p:nvSpPr>
          <p:cNvPr id="11" name="Title 8">
            <a:extLst>
              <a:ext uri="{FF2B5EF4-FFF2-40B4-BE49-F238E27FC236}">
                <a16:creationId xmlns:a16="http://schemas.microsoft.com/office/drawing/2014/main" id="{4EB8BF0A-3607-4F33-BE27-BB13D5312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516732"/>
            <a:ext cx="8707437" cy="213320"/>
          </a:xfrm>
        </p:spPr>
        <p:txBody>
          <a:bodyPr rtlCol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  <a:hlinkClick r:id="rId5"/>
              </a:rPr>
              <a:t>www.violenciaocupacional.org</a:t>
            </a:r>
            <a:r>
              <a:rPr lang="ca-E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  , enquesta validada de Qualitat de Vida Laboral</a:t>
            </a:r>
            <a:endParaRPr lang="ca-ES" sz="1600" dirty="0">
              <a:latin typeface="+mn-lt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98157" y="46393"/>
            <a:ext cx="2358999" cy="71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886678"/>
      </p:ext>
    </p:extLst>
  </p:cSld>
  <p:clrMapOvr>
    <a:masterClrMapping/>
  </p:clrMapOvr>
  <p:transition spd="slow">
    <p:wheel spokes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1">
            <a:extLst>
              <a:ext uri="{FF2B5EF4-FFF2-40B4-BE49-F238E27FC236}">
                <a16:creationId xmlns:a16="http://schemas.microsoft.com/office/drawing/2014/main" id="{F09B312D-1095-4F63-A96F-A6C306E85E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185" y="959139"/>
            <a:ext cx="7186007" cy="40011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defTabSz="7620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None/>
              <a:defRPr/>
            </a:pPr>
            <a:r>
              <a:rPr lang="ca-ES" altLang="es-ES" sz="2000" b="0" dirty="0">
                <a:solidFill>
                  <a:prstClr val="black"/>
                </a:solidFill>
              </a:rPr>
              <a:t>Indicadors de Qualitat de Vida </a:t>
            </a:r>
            <a:r>
              <a:rPr lang="ca-ES" altLang="es-ES" sz="2000" b="0" dirty="0" smtClean="0">
                <a:solidFill>
                  <a:prstClr val="black"/>
                </a:solidFill>
              </a:rPr>
              <a:t>Laboral avaluats, i discussió:</a:t>
            </a:r>
            <a:endParaRPr lang="ca-ES" altLang="es-ES" sz="2000" b="0" dirty="0">
              <a:solidFill>
                <a:srgbClr val="FF0000"/>
              </a:solidFill>
            </a:endParaRPr>
          </a:p>
        </p:txBody>
      </p:sp>
      <p:sp>
        <p:nvSpPr>
          <p:cNvPr id="5" name="4 Rectángulo">
            <a:extLst>
              <a:ext uri="{FF2B5EF4-FFF2-40B4-BE49-F238E27FC236}">
                <a16:creationId xmlns:a16="http://schemas.microsoft.com/office/drawing/2014/main" id="{C57D703A-67EF-44E1-A008-8FC1DC3E1B4E}"/>
              </a:ext>
            </a:extLst>
          </p:cNvPr>
          <p:cNvSpPr/>
          <p:nvPr/>
        </p:nvSpPr>
        <p:spPr>
          <a:xfrm>
            <a:off x="767408" y="1471910"/>
            <a:ext cx="4091017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1600" dirty="0">
                <a:solidFill>
                  <a:srgbClr val="262626"/>
                </a:solidFill>
                <a:latin typeface="Calibri"/>
                <a:cs typeface="+mn-cs"/>
              </a:rPr>
              <a:t>Condicions de treball: </a:t>
            </a:r>
          </a:p>
          <a:p>
            <a:pPr marL="285750" lvl="1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sz="1400" b="0" dirty="0">
                <a:solidFill>
                  <a:srgbClr val="262626"/>
                </a:solidFill>
                <a:latin typeface="Calibri"/>
              </a:rPr>
              <a:t>Entorn laboral</a:t>
            </a:r>
          </a:p>
          <a:p>
            <a:pPr marL="285750" lvl="1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sz="1400" b="0" dirty="0">
                <a:solidFill>
                  <a:srgbClr val="262626"/>
                </a:solidFill>
                <a:latin typeface="Calibri"/>
              </a:rPr>
              <a:t>Clima sociolaboral</a:t>
            </a:r>
          </a:p>
          <a:p>
            <a:pPr marL="285750" lvl="1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sz="1400" b="0" dirty="0">
                <a:solidFill>
                  <a:srgbClr val="262626"/>
                </a:solidFill>
                <a:latin typeface="Calibri"/>
              </a:rPr>
              <a:t>Regulació del treball</a:t>
            </a:r>
          </a:p>
          <a:p>
            <a:pPr marL="285750" lvl="1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sz="1400" b="0" dirty="0">
                <a:solidFill>
                  <a:srgbClr val="262626"/>
                </a:solidFill>
                <a:latin typeface="Calibri"/>
              </a:rPr>
              <a:t>Desenvolupament professional</a:t>
            </a:r>
          </a:p>
          <a:p>
            <a:pPr marL="285750" lvl="1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sz="1400" b="0" dirty="0">
                <a:solidFill>
                  <a:srgbClr val="262626"/>
                </a:solidFill>
                <a:latin typeface="Calibri"/>
              </a:rPr>
              <a:t>Càrrega de Treball</a:t>
            </a:r>
          </a:p>
          <a:p>
            <a:pPr marL="285750" lvl="1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sz="1400" b="0" dirty="0">
                <a:solidFill>
                  <a:srgbClr val="262626"/>
                </a:solidFill>
                <a:latin typeface="Calibri"/>
              </a:rPr>
              <a:t>Valoració general</a:t>
            </a:r>
          </a:p>
          <a:p>
            <a:pPr marL="0" lvl="1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a-ES" sz="1400" b="0" dirty="0">
              <a:solidFill>
                <a:srgbClr val="262626"/>
              </a:solidFill>
              <a:latin typeface="Calibri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1600" dirty="0">
                <a:solidFill>
                  <a:srgbClr val="262626"/>
                </a:solidFill>
                <a:latin typeface="Calibri"/>
              </a:rPr>
              <a:t>Benestar psicosocial</a:t>
            </a:r>
            <a:endParaRPr lang="ca-ES" sz="1400" b="0" dirty="0">
              <a:solidFill>
                <a:srgbClr val="262626"/>
              </a:solidFill>
              <a:latin typeface="Calibri"/>
            </a:endParaRP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sz="1400" b="0" dirty="0">
                <a:solidFill>
                  <a:srgbClr val="262626"/>
                </a:solidFill>
                <a:latin typeface="Calibri"/>
              </a:rPr>
              <a:t>Afectes </a:t>
            </a: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sz="1400" b="0" dirty="0">
                <a:solidFill>
                  <a:srgbClr val="262626"/>
                </a:solidFill>
                <a:latin typeface="Calibri"/>
              </a:rPr>
              <a:t>Impressions</a:t>
            </a: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sz="1400" b="0" dirty="0">
                <a:solidFill>
                  <a:srgbClr val="262626"/>
                </a:solidFill>
                <a:latin typeface="Calibri"/>
              </a:rPr>
              <a:t>Valoració general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a-ES" sz="1400" b="0" dirty="0">
              <a:solidFill>
                <a:srgbClr val="262626"/>
              </a:solidFill>
              <a:latin typeface="Calibri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1600" dirty="0">
                <a:solidFill>
                  <a:srgbClr val="262626"/>
                </a:solidFill>
                <a:latin typeface="Calibri"/>
              </a:rPr>
              <a:t>Efectes colaterals</a:t>
            </a:r>
            <a:endParaRPr lang="ca-ES" sz="1400" b="0" dirty="0">
              <a:solidFill>
                <a:srgbClr val="262626"/>
              </a:solidFill>
              <a:latin typeface="Calibri"/>
            </a:endParaRP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sz="1400" b="0" dirty="0">
                <a:solidFill>
                  <a:srgbClr val="262626"/>
                </a:solidFill>
                <a:latin typeface="Calibri"/>
              </a:rPr>
              <a:t>Somatització</a:t>
            </a: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sz="1400" b="0" dirty="0">
                <a:solidFill>
                  <a:srgbClr val="262626"/>
                </a:solidFill>
                <a:latin typeface="Calibri"/>
              </a:rPr>
              <a:t>Desgast </a:t>
            </a: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sz="1400" b="0" dirty="0">
                <a:solidFill>
                  <a:srgbClr val="262626"/>
                </a:solidFill>
                <a:latin typeface="Calibri"/>
              </a:rPr>
              <a:t>Alienació</a:t>
            </a: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sz="1400" b="0" dirty="0">
                <a:solidFill>
                  <a:srgbClr val="262626"/>
                </a:solidFill>
                <a:latin typeface="Calibri"/>
              </a:rPr>
              <a:t>Valoració general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a-ES" sz="1400" b="0" dirty="0">
              <a:solidFill>
                <a:srgbClr val="262626"/>
              </a:solidFill>
              <a:latin typeface="Calibri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1600" dirty="0">
                <a:solidFill>
                  <a:srgbClr val="262626"/>
                </a:solidFill>
                <a:latin typeface="Calibri"/>
              </a:rPr>
              <a:t>Impacte de la Violència Ocupacional Externa</a:t>
            </a:r>
            <a:endParaRPr lang="ca-ES" sz="1400" b="0" dirty="0">
              <a:solidFill>
                <a:srgbClr val="262626"/>
              </a:solidFill>
              <a:latin typeface="Calibri"/>
            </a:endParaRP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sz="1400" b="0" dirty="0">
                <a:solidFill>
                  <a:srgbClr val="262626"/>
                </a:solidFill>
                <a:latin typeface="Calibri"/>
              </a:rPr>
              <a:t>A las Bones Pràctiques</a:t>
            </a: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sz="1400" b="0" dirty="0">
                <a:solidFill>
                  <a:srgbClr val="262626"/>
                </a:solidFill>
                <a:latin typeface="Calibri"/>
              </a:rPr>
              <a:t>A las Males Pràctiques</a:t>
            </a: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sz="1400" b="0" dirty="0">
                <a:solidFill>
                  <a:srgbClr val="262626"/>
                </a:solidFill>
                <a:latin typeface="Calibri"/>
              </a:rPr>
              <a:t>Valoració general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a-ES" sz="1400" b="0" dirty="0">
              <a:solidFill>
                <a:srgbClr val="262626"/>
              </a:solidFill>
              <a:latin typeface="Calibri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6522192" y="1556792"/>
            <a:ext cx="4974407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hangingPunct="1">
              <a:spcBef>
                <a:spcPct val="50000"/>
              </a:spcBef>
            </a:pPr>
            <a:r>
              <a:rPr lang="ca-ES" altLang="es-ES" sz="1800" dirty="0">
                <a:solidFill>
                  <a:srgbClr val="262626"/>
                </a:solidFill>
                <a:latin typeface="+mj-lt"/>
              </a:rPr>
              <a:t>Les valoracions inicials</a:t>
            </a:r>
            <a:r>
              <a:rPr lang="ca-ES" altLang="es-ES" sz="1800" b="0" dirty="0">
                <a:solidFill>
                  <a:srgbClr val="262626"/>
                </a:solidFill>
                <a:latin typeface="+mj-lt"/>
              </a:rPr>
              <a:t>, una vegada analitzades les Mitjanes de les puntuacions i desviacions estàndards són que les persones treballadores que han tingut una impacte </a:t>
            </a:r>
            <a:r>
              <a:rPr lang="ca-ES" altLang="es-ES" sz="1800" dirty="0">
                <a:solidFill>
                  <a:srgbClr val="FFC000"/>
                </a:solidFill>
                <a:latin typeface="+mj-lt"/>
              </a:rPr>
              <a:t>baix</a:t>
            </a:r>
            <a:r>
              <a:rPr lang="ca-ES" altLang="es-ES" sz="1800" b="0" dirty="0">
                <a:solidFill>
                  <a:srgbClr val="262626"/>
                </a:solidFill>
                <a:latin typeface="+mj-lt"/>
              </a:rPr>
              <a:t>, o sobretot </a:t>
            </a:r>
            <a:r>
              <a:rPr lang="ca-ES" altLang="es-ES" sz="1800" dirty="0">
                <a:solidFill>
                  <a:srgbClr val="FF0000"/>
                </a:solidFill>
                <a:latin typeface="+mj-lt"/>
              </a:rPr>
              <a:t>alt</a:t>
            </a:r>
            <a:r>
              <a:rPr lang="ca-ES" altLang="es-ES" sz="1800" b="0" dirty="0">
                <a:solidFill>
                  <a:srgbClr val="262626"/>
                </a:solidFill>
                <a:latin typeface="+mj-lt"/>
              </a:rPr>
              <a:t> de la VOE:</a:t>
            </a:r>
          </a:p>
          <a:p>
            <a:pPr marL="342900" indent="-342900" eaLnBrk="1" hangingPunct="1">
              <a:spcBef>
                <a:spcPct val="50000"/>
              </a:spcBef>
              <a:buFont typeface="+mj-lt"/>
              <a:buAutoNum type="arabicPeriod"/>
            </a:pPr>
            <a:r>
              <a:rPr lang="ca-ES" altLang="es-ES" sz="1800" b="0" dirty="0">
                <a:solidFill>
                  <a:srgbClr val="262626"/>
                </a:solidFill>
                <a:latin typeface="+mj-lt"/>
              </a:rPr>
              <a:t>Tenen puntuacions més baixa en aspectes com satisfacció, tranquil·litat, esperança en el capítol de les Afeccions i Impressions subjectives.</a:t>
            </a:r>
          </a:p>
          <a:p>
            <a:pPr marL="342900" indent="-342900" eaLnBrk="1" hangingPunct="1">
              <a:spcBef>
                <a:spcPct val="50000"/>
              </a:spcBef>
              <a:buFont typeface="+mj-lt"/>
              <a:buAutoNum type="arabicPeriod"/>
            </a:pPr>
            <a:r>
              <a:rPr lang="ca-ES" altLang="es-ES" sz="1800" b="0" dirty="0">
                <a:solidFill>
                  <a:srgbClr val="262626"/>
                </a:solidFill>
                <a:latin typeface="+mj-lt"/>
              </a:rPr>
              <a:t>Tenen puntuacions més altes en les escales de somatització, desgast i alienació, en el bloc Efectes col·laterals a nivell individual.</a:t>
            </a:r>
          </a:p>
          <a:p>
            <a:pPr marL="342900" indent="-342900" eaLnBrk="1" hangingPunct="1">
              <a:spcBef>
                <a:spcPct val="50000"/>
              </a:spcBef>
              <a:buFont typeface="+mj-lt"/>
              <a:buAutoNum type="arabicPeriod"/>
            </a:pPr>
            <a:r>
              <a:rPr lang="ca-ES" altLang="es-ES" sz="1800" b="0" dirty="0">
                <a:solidFill>
                  <a:srgbClr val="262626"/>
                </a:solidFill>
                <a:latin typeface="+mj-lt"/>
              </a:rPr>
              <a:t>Tenen puntuacions més altes en complaença a demandes injustificades de l'usuari. També, un major desig de canvi de lloc de treball, però no d'abandonar la professió que les que ho han patit en intensitat baixa.</a:t>
            </a:r>
          </a:p>
        </p:txBody>
      </p:sp>
      <p:sp>
        <p:nvSpPr>
          <p:cNvPr id="10" name="Title 8">
            <a:extLst>
              <a:ext uri="{FF2B5EF4-FFF2-40B4-BE49-F238E27FC236}">
                <a16:creationId xmlns:a16="http://schemas.microsoft.com/office/drawing/2014/main" id="{4EB8BF0A-3607-4F33-BE27-BB13D5312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185" y="478024"/>
            <a:ext cx="8707437" cy="213320"/>
          </a:xfrm>
        </p:spPr>
        <p:txBody>
          <a:bodyPr rtlCol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  <a:hlinkClick r:id="rId4"/>
              </a:rPr>
              <a:t>www.violenciaocupacional.org</a:t>
            </a:r>
            <a:r>
              <a:rPr lang="ca-E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  , enquesta validada de Qualitat de Vida Laboral</a:t>
            </a:r>
            <a:endParaRPr lang="ca-ES" sz="1600" dirty="0">
              <a:latin typeface="+mn-lt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8157" y="46393"/>
            <a:ext cx="2358999" cy="71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795127"/>
      </p:ext>
    </p:extLst>
  </p:cSld>
  <p:clrMapOvr>
    <a:masterClrMapping/>
  </p:clrMapOvr>
  <p:transition spd="slow">
    <p:wheel spokes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4EB8BF0A-3607-4F33-BE27-BB13D5312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482860"/>
            <a:ext cx="8707437" cy="213320"/>
          </a:xfrm>
        </p:spPr>
        <p:txBody>
          <a:bodyPr rtlCol="0">
            <a:normAutofit fontScale="9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  <a:hlinkClick r:id="rId4"/>
              </a:rPr>
              <a:t>www.violenciaocupacional.cat</a:t>
            </a:r>
            <a:r>
              <a:rPr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  </a:t>
            </a:r>
            <a:endParaRPr lang="ca-ES" sz="2000" dirty="0">
              <a:latin typeface="+mn-lt"/>
            </a:endParaRPr>
          </a:p>
        </p:txBody>
      </p:sp>
      <p:sp>
        <p:nvSpPr>
          <p:cNvPr id="6" name="Text Box 11">
            <a:extLst>
              <a:ext uri="{FF2B5EF4-FFF2-40B4-BE49-F238E27FC236}">
                <a16:creationId xmlns:a16="http://schemas.microsoft.com/office/drawing/2014/main" id="{F09B312D-1095-4F63-A96F-A6C306E85E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504" y="1124744"/>
            <a:ext cx="8784976" cy="36933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defTabSz="7620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None/>
              <a:defRPr/>
            </a:pPr>
            <a:r>
              <a:rPr lang="ca-ES" altLang="es-ES" sz="1800" b="0" dirty="0">
                <a:solidFill>
                  <a:prstClr val="black"/>
                </a:solidFill>
                <a:latin typeface="Forte" panose="03060902040502070203" pitchFamily="66" charset="0"/>
              </a:rPr>
              <a:t>Moltes gràcies,</a:t>
            </a:r>
            <a:endParaRPr lang="ca-ES" altLang="es-ES" sz="1800" b="0" dirty="0">
              <a:solidFill>
                <a:srgbClr val="FF0000"/>
              </a:solidFill>
              <a:latin typeface="Forte" panose="03060902040502070203" pitchFamily="66" charset="0"/>
            </a:endParaRPr>
          </a:p>
        </p:txBody>
      </p:sp>
      <p:sp>
        <p:nvSpPr>
          <p:cNvPr id="7" name="Text Box 11">
            <a:extLst>
              <a:ext uri="{FF2B5EF4-FFF2-40B4-BE49-F238E27FC236}">
                <a16:creationId xmlns:a16="http://schemas.microsoft.com/office/drawing/2014/main" id="{F09B312D-1095-4F63-A96F-A6C306E85E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7384" y="1432521"/>
            <a:ext cx="8784976" cy="40011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defPPr>
              <a:defRPr lang="es-ES"/>
            </a:defPPr>
            <a:lvl1pPr marL="0" marR="0" lvl="0" indent="0" algn="ctr" defTabSz="762000" latinLnBrk="0">
              <a:lnSpc>
                <a:spcPct val="100000"/>
              </a:lnSpc>
              <a:spcBef>
                <a:spcPct val="50000"/>
              </a:spcBef>
              <a:buClrTx/>
              <a:buSzTx/>
              <a:buFont typeface="Wingdings" pitchFamily="2" charset="2"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orte" panose="03060902040502070203" pitchFamily="66" charset="0"/>
              </a:defRPr>
            </a:lvl1pPr>
            <a:lvl2pPr marL="742950" indent="-285750" defTabSz="7620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</a:lvl2pPr>
            <a:lvl3pPr marL="1143000" indent="-228600" defTabSz="7620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/>
            </a:lvl3pPr>
            <a:lvl4pPr marL="1600200" indent="-228600" defTabSz="7620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/>
            </a:lvl4pPr>
            <a:lvl5pPr marL="2057400" indent="-228600" defTabSz="7620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/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/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/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/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/>
            </a:lvl9pPr>
          </a:lstStyle>
          <a:p>
            <a:r>
              <a:rPr lang="ca-ES" altLang="es-ES" sz="2000" dirty="0"/>
              <a:t>De l’equip d’investigació internacional</a:t>
            </a:r>
          </a:p>
        </p:txBody>
      </p:sp>
      <p:sp>
        <p:nvSpPr>
          <p:cNvPr id="8" name="Text Box 11">
            <a:extLst>
              <a:ext uri="{FF2B5EF4-FFF2-40B4-BE49-F238E27FC236}">
                <a16:creationId xmlns:a16="http://schemas.microsoft.com/office/drawing/2014/main" id="{F09B312D-1095-4F63-A96F-A6C306E85E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300" y="3890707"/>
            <a:ext cx="8784976" cy="30777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defTabSz="7620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None/>
              <a:defRPr/>
            </a:pPr>
            <a:r>
              <a:rPr lang="ca-ES" altLang="es-ES" sz="1400" b="0" dirty="0">
                <a:solidFill>
                  <a:prstClr val="black"/>
                </a:solidFill>
              </a:rPr>
              <a:t>I notificadors dels 1.350 centres de salut participants</a:t>
            </a:r>
            <a:endParaRPr lang="ca-ES" altLang="es-ES" sz="1400" b="0" dirty="0">
              <a:solidFill>
                <a:srgbClr val="FF0000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3330" y="2001115"/>
            <a:ext cx="7581900" cy="162877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2506" y="4184991"/>
            <a:ext cx="5422972" cy="2385702"/>
          </a:xfrm>
          <a:prstGeom prst="rect">
            <a:avLst/>
          </a:prstGeom>
        </p:spPr>
      </p:pic>
      <p:pic>
        <p:nvPicPr>
          <p:cNvPr id="10" name="Picture 2" descr="http://www.violenciaocupacional.org/imagenes/logo-six-201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4432" y="6367187"/>
            <a:ext cx="641508" cy="44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ángulo 10"/>
          <p:cNvSpPr/>
          <p:nvPr/>
        </p:nvSpPr>
        <p:spPr>
          <a:xfrm>
            <a:off x="8688496" y="6671211"/>
            <a:ext cx="1368152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600" dirty="0"/>
              <a:t>http://www.six-informatics.com/</a:t>
            </a:r>
          </a:p>
        </p:txBody>
      </p:sp>
    </p:spTree>
    <p:extLst>
      <p:ext uri="{BB962C8B-B14F-4D97-AF65-F5344CB8AC3E}">
        <p14:creationId xmlns:p14="http://schemas.microsoft.com/office/powerpoint/2010/main" val="795323727"/>
      </p:ext>
    </p:extLst>
  </p:cSld>
  <p:clrMapOvr>
    <a:masterClrMapping/>
  </p:clrMapOvr>
  <p:transition spd="slow">
    <p:wheel spokes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ECDCD609-BDD1-4C8C-A1A7-4C76580932EB}"/>
              </a:ext>
            </a:extLst>
          </p:cNvPr>
          <p:cNvGrpSpPr>
            <a:grpSpLocks/>
          </p:cNvGrpSpPr>
          <p:nvPr/>
        </p:nvGrpSpPr>
        <p:grpSpPr bwMode="auto">
          <a:xfrm>
            <a:off x="1703512" y="980728"/>
            <a:ext cx="4028952" cy="5821710"/>
            <a:chOff x="0" y="21704"/>
            <a:chExt cx="4208716" cy="6780305"/>
          </a:xfrm>
        </p:grpSpPr>
        <p:pic>
          <p:nvPicPr>
            <p:cNvPr id="4" name="Picture 5">
              <a:extLst>
                <a:ext uri="{FF2B5EF4-FFF2-40B4-BE49-F238E27FC236}">
                  <a16:creationId xmlns:a16="http://schemas.microsoft.com/office/drawing/2014/main" id="{8751959C-2088-472B-9041-1B3ABA8AFB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1704"/>
              <a:ext cx="4208716" cy="3678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6">
              <a:extLst>
                <a:ext uri="{FF2B5EF4-FFF2-40B4-BE49-F238E27FC236}">
                  <a16:creationId xmlns:a16="http://schemas.microsoft.com/office/drawing/2014/main" id="{C2005F38-8085-4446-95C5-A2FF639DE1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3" y="3573017"/>
              <a:ext cx="4205473" cy="3228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upo 5">
            <a:extLst>
              <a:ext uri="{FF2B5EF4-FFF2-40B4-BE49-F238E27FC236}">
                <a16:creationId xmlns:a16="http://schemas.microsoft.com/office/drawing/2014/main" id="{C73C2CB4-FC12-4880-BB4B-ED711B7CEBF1}"/>
              </a:ext>
            </a:extLst>
          </p:cNvPr>
          <p:cNvGrpSpPr>
            <a:grpSpLocks/>
          </p:cNvGrpSpPr>
          <p:nvPr/>
        </p:nvGrpSpPr>
        <p:grpSpPr bwMode="auto">
          <a:xfrm>
            <a:off x="5879977" y="980728"/>
            <a:ext cx="4687762" cy="5877272"/>
            <a:chOff x="4716016" y="0"/>
            <a:chExt cx="4176464" cy="6858000"/>
          </a:xfrm>
        </p:grpSpPr>
        <p:pic>
          <p:nvPicPr>
            <p:cNvPr id="7" name="Imagen 8">
              <a:extLst>
                <a:ext uri="{FF2B5EF4-FFF2-40B4-BE49-F238E27FC236}">
                  <a16:creationId xmlns:a16="http://schemas.microsoft.com/office/drawing/2014/main" id="{7FF8DC89-BA5D-4E36-923B-4570ACF8DB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3270592"/>
              <a:ext cx="4176464" cy="3587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Imagen 5">
              <a:extLst>
                <a:ext uri="{FF2B5EF4-FFF2-40B4-BE49-F238E27FC236}">
                  <a16:creationId xmlns:a16="http://schemas.microsoft.com/office/drawing/2014/main" id="{F3CC1EAA-8F9A-4727-AA2A-F7961058D1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0"/>
              <a:ext cx="3744415" cy="35730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Imagen 8">
            <a:extLst>
              <a:ext uri="{FF2B5EF4-FFF2-40B4-BE49-F238E27FC236}">
                <a16:creationId xmlns:a16="http://schemas.microsoft.com/office/drawing/2014/main" id="{3355349D-8141-4306-93DF-B316BEE4B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4314" y="5445224"/>
            <a:ext cx="2177686" cy="1412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8">
            <a:extLst>
              <a:ext uri="{FF2B5EF4-FFF2-40B4-BE49-F238E27FC236}">
                <a16:creationId xmlns:a16="http://schemas.microsoft.com/office/drawing/2014/main" id="{D0C3AE36-EEA1-4180-BD96-AA047ACD4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4" y="319332"/>
            <a:ext cx="8568506" cy="513822"/>
          </a:xfrm>
        </p:spPr>
        <p:txBody>
          <a:bodyPr rtlCol="0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  <a:hlinkClick r:id="rId9"/>
              </a:rPr>
              <a:t>www.violenciaocupacional.</a:t>
            </a:r>
            <a:r>
              <a:rPr lang="ca-ES"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  <a:hlinkClick r:id="rId9"/>
              </a:rPr>
              <a:t>cat</a:t>
            </a:r>
            <a:r>
              <a:rPr lang="ca-ES"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  </a:t>
            </a:r>
            <a:r>
              <a:rPr lang="ca-ES"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tolerància 0 contra qualsevol tipus de violència</a:t>
            </a:r>
            <a:endParaRPr lang="ca-ES" sz="1800" dirty="0">
              <a:latin typeface="+mn-lt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3355349D-8141-4306-93DF-B316BEE4B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4314" y="949920"/>
            <a:ext cx="2177686" cy="1412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355349D-8141-4306-93DF-B316BEE4B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915"/>
            <a:ext cx="2177686" cy="1412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355349D-8141-4306-93DF-B316BEE4B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2" y="5439423"/>
            <a:ext cx="2177686" cy="1412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482602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8">
            <a:extLst>
              <a:ext uri="{FF2B5EF4-FFF2-40B4-BE49-F238E27FC236}">
                <a16:creationId xmlns:a16="http://schemas.microsoft.com/office/drawing/2014/main" id="{23134BFE-42C5-4650-9357-3F9D638BB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408" y="404664"/>
            <a:ext cx="6022926" cy="372907"/>
          </a:xfrm>
        </p:spPr>
        <p:txBody>
          <a:bodyPr rtlCol="0">
            <a:normAutofit fontScale="9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  <a:hlinkClick r:id="rId4"/>
              </a:rPr>
              <a:t>www.violenciaocupacional.</a:t>
            </a:r>
            <a:r>
              <a:rPr lang="ca-ES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  <a:hlinkClick r:id="rId4"/>
              </a:rPr>
              <a:t>cat</a:t>
            </a:r>
            <a:r>
              <a:rPr lang="ca-ES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  </a:t>
            </a:r>
            <a:r>
              <a:rPr lang="ca-ES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definició</a:t>
            </a:r>
            <a:r>
              <a:rPr lang="es-ES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 de </a:t>
            </a:r>
            <a:r>
              <a:rPr lang="ca-ES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violència</a:t>
            </a:r>
            <a:endParaRPr lang="ca-ES" sz="2000" dirty="0">
              <a:latin typeface="+mn-lt"/>
            </a:endParaRPr>
          </a:p>
        </p:txBody>
      </p:sp>
      <p:sp>
        <p:nvSpPr>
          <p:cNvPr id="3" name="6 Rectángulo">
            <a:extLst>
              <a:ext uri="{FF2B5EF4-FFF2-40B4-BE49-F238E27FC236}">
                <a16:creationId xmlns:a16="http://schemas.microsoft.com/office/drawing/2014/main" id="{4D5670D5-CCD6-43BA-B1CA-77F11668FF2E}"/>
              </a:ext>
            </a:extLst>
          </p:cNvPr>
          <p:cNvSpPr/>
          <p:nvPr/>
        </p:nvSpPr>
        <p:spPr>
          <a:xfrm>
            <a:off x="722696" y="1173860"/>
            <a:ext cx="11133944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a-ES" b="0" dirty="0">
                <a:solidFill>
                  <a:srgbClr val="262626"/>
                </a:solidFill>
                <a:latin typeface="Calibri"/>
                <a:cs typeface="+mn-cs"/>
              </a:rPr>
              <a:t>L'</a:t>
            </a:r>
            <a:r>
              <a:rPr lang="ca-ES" dirty="0">
                <a:solidFill>
                  <a:srgbClr val="262626"/>
                </a:solidFill>
                <a:latin typeface="Calibri"/>
                <a:cs typeface="+mn-cs"/>
              </a:rPr>
              <a:t>Organització Mundial de la Salud </a:t>
            </a:r>
            <a:r>
              <a:rPr lang="ca-ES" sz="2400" b="0" dirty="0">
                <a:solidFill>
                  <a:srgbClr val="262626"/>
                </a:solidFill>
                <a:latin typeface="Calibri"/>
                <a:cs typeface="+mn-cs"/>
              </a:rPr>
              <a:t>defineix la violència com “</a:t>
            </a:r>
            <a:r>
              <a:rPr lang="ca-ES" sz="2400" b="0" i="1" dirty="0">
                <a:solidFill>
                  <a:srgbClr val="262626"/>
                </a:solidFill>
                <a:latin typeface="Calibri"/>
                <a:cs typeface="+mn-cs"/>
              </a:rPr>
              <a:t>la violència és l'ús intencional de la força física, amenaces contra un mateix, una altra persona, un grup o una comunitat que té com a conseqüència o és molt probable que tingui com a conseqüència un traumatisme, danys psicològics, problemes de desenvolupament o la mort</a:t>
            </a:r>
            <a:r>
              <a:rPr lang="ca-ES" sz="2400" b="0" dirty="0">
                <a:solidFill>
                  <a:srgbClr val="262626"/>
                </a:solidFill>
                <a:latin typeface="Calibri"/>
                <a:cs typeface="+mn-cs"/>
              </a:rPr>
              <a:t>”. </a:t>
            </a:r>
            <a:r>
              <a:rPr lang="ca-ES" sz="1600" b="0" dirty="0">
                <a:latin typeface="Calibri"/>
                <a:cs typeface="+mn-cs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https://www.who.int/topics/violence/es/</a:t>
            </a:r>
            <a:r>
              <a:rPr lang="ca-ES" sz="1600" b="0" dirty="0">
                <a:latin typeface="Calibri"/>
                <a:cs typeface="+mn-cs"/>
              </a:rPr>
              <a:t>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6BF38B9-F00E-4306-A331-5AADEA2AB3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4312" y="2798189"/>
            <a:ext cx="2869458" cy="4059811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70386423-B9E5-477B-85BD-7F42ACC1D83B}"/>
              </a:ext>
            </a:extLst>
          </p:cNvPr>
          <p:cNvSpPr/>
          <p:nvPr/>
        </p:nvSpPr>
        <p:spPr>
          <a:xfrm>
            <a:off x="693514" y="3284984"/>
            <a:ext cx="792276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dirty="0">
                <a:solidFill>
                  <a:srgbClr val="262626"/>
                </a:solidFill>
                <a:latin typeface="Calibri"/>
                <a:cs typeface="+mn-cs"/>
              </a:rPr>
              <a:t>L'Organització Internacional del Treball </a:t>
            </a:r>
            <a:r>
              <a:rPr lang="ca-ES" sz="2400" b="0" dirty="0">
                <a:solidFill>
                  <a:srgbClr val="262626"/>
                </a:solidFill>
                <a:latin typeface="Calibri"/>
                <a:cs typeface="+mn-cs"/>
              </a:rPr>
              <a:t>edita un número especial aquest 2018, sobre la violència en el treball.  Arran d'això, l'OIT ha posat en marxa un procés destinat a l'establiment de normes que permetin abordar els casos de "violència i assetjament contra dones i homes en l'àmbit laboral“ </a:t>
            </a:r>
            <a:endParaRPr lang="ca-ES" sz="2400" b="0" dirty="0" smtClean="0">
              <a:solidFill>
                <a:srgbClr val="262626"/>
              </a:solidFill>
              <a:latin typeface="Calibri"/>
              <a:cs typeface="+mn-cs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1600" b="0" dirty="0">
                <a:latin typeface="Calibri"/>
                <a:cs typeface="+mn-cs"/>
                <a:hlinkClick r:id="rId7"/>
              </a:rPr>
              <a:t>https://www.ilo.org/wcmsp5/groups/public/---dgreports/---</a:t>
            </a:r>
            <a:r>
              <a:rPr lang="ca-ES" sz="1600" b="0" dirty="0" smtClean="0">
                <a:latin typeface="Calibri"/>
                <a:cs typeface="+mn-cs"/>
                <a:hlinkClick r:id="rId7"/>
              </a:rPr>
              <a:t>dcomm/documents/publication/wcms_630332.pdf</a:t>
            </a:r>
            <a:endParaRPr lang="ca-ES" sz="1600" b="0" dirty="0"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172053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1">
            <a:extLst>
              <a:ext uri="{FF2B5EF4-FFF2-40B4-BE49-F238E27FC236}">
                <a16:creationId xmlns:a16="http://schemas.microsoft.com/office/drawing/2014/main" id="{B368A158-9D7A-48A8-AB63-4C838BDEE3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6264613"/>
            <a:ext cx="74168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200" b="0" i="1" dirty="0" err="1">
                <a:solidFill>
                  <a:srgbClr val="003300"/>
                </a:solidFill>
                <a:latin typeface="Arial" panose="020B0604020202020204" pitchFamily="34" charset="0"/>
              </a:rPr>
              <a:t>Chapell</a:t>
            </a:r>
            <a:r>
              <a:rPr lang="es-ES" altLang="es-ES" sz="1200" b="0" i="1" dirty="0">
                <a:solidFill>
                  <a:srgbClr val="003300"/>
                </a:solidFill>
                <a:latin typeface="Arial" panose="020B0604020202020204" pitchFamily="34" charset="0"/>
              </a:rPr>
              <a:t>, D., Di Martino, V. (1998). </a:t>
            </a:r>
            <a:r>
              <a:rPr lang="es-ES" altLang="es-ES" sz="1200" b="0" i="1" dirty="0" err="1">
                <a:solidFill>
                  <a:srgbClr val="003300"/>
                </a:solidFill>
                <a:latin typeface="Arial" panose="020B0604020202020204" pitchFamily="34" charset="0"/>
              </a:rPr>
              <a:t>Violence</a:t>
            </a:r>
            <a:r>
              <a:rPr lang="es-ES" altLang="es-ES" sz="1200" b="0" i="1" dirty="0">
                <a:solidFill>
                  <a:srgbClr val="003300"/>
                </a:solidFill>
                <a:latin typeface="Arial" panose="020B0604020202020204" pitchFamily="34" charset="0"/>
              </a:rPr>
              <a:t> at </a:t>
            </a:r>
            <a:r>
              <a:rPr lang="es-ES" altLang="es-ES" sz="1200" b="0" i="1" dirty="0" err="1">
                <a:solidFill>
                  <a:srgbClr val="003300"/>
                </a:solidFill>
                <a:latin typeface="Arial" panose="020B0604020202020204" pitchFamily="34" charset="0"/>
              </a:rPr>
              <a:t>work</a:t>
            </a:r>
            <a:r>
              <a:rPr lang="es-ES" altLang="es-ES" sz="1200" b="0" i="1" dirty="0">
                <a:solidFill>
                  <a:srgbClr val="003300"/>
                </a:solidFill>
                <a:latin typeface="Arial" panose="020B0604020202020204" pitchFamily="34" charset="0"/>
              </a:rPr>
              <a:t>. International </a:t>
            </a:r>
            <a:r>
              <a:rPr lang="es-ES" altLang="es-ES" sz="1200" b="0" i="1" dirty="0" err="1">
                <a:solidFill>
                  <a:srgbClr val="003300"/>
                </a:solidFill>
                <a:latin typeface="Arial" panose="020B0604020202020204" pitchFamily="34" charset="0"/>
              </a:rPr>
              <a:t>Labour</a:t>
            </a:r>
            <a:r>
              <a:rPr lang="es-ES" altLang="es-ES" sz="1200" b="0" i="1" dirty="0">
                <a:solidFill>
                  <a:srgbClr val="003300"/>
                </a:solidFill>
                <a:latin typeface="Arial" panose="020B0604020202020204" pitchFamily="34" charset="0"/>
              </a:rPr>
              <a:t> Office. </a:t>
            </a:r>
            <a:r>
              <a:rPr lang="es-ES" altLang="es-ES" sz="1200" b="0" i="1" dirty="0" err="1">
                <a:solidFill>
                  <a:srgbClr val="003300"/>
                </a:solidFill>
                <a:latin typeface="Arial" panose="020B0604020202020204" pitchFamily="34" charset="0"/>
              </a:rPr>
              <a:t>Geneve</a:t>
            </a:r>
            <a:r>
              <a:rPr lang="es-ES" altLang="es-ES" sz="1200" b="0" i="1" dirty="0">
                <a:solidFill>
                  <a:srgbClr val="003300"/>
                </a:solidFill>
                <a:latin typeface="Arial" panose="020B0604020202020204" pitchFamily="34" charset="0"/>
              </a:rPr>
              <a:t>.</a:t>
            </a:r>
            <a:r>
              <a:rPr lang="es-ES" altLang="es-ES" sz="1200" b="0" dirty="0">
                <a:solidFill>
                  <a:srgbClr val="003300"/>
                </a:solidFill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45B4965B-F2AC-4719-8188-2CEC06FD7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224" y="1032614"/>
            <a:ext cx="2003397" cy="2731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F4BAA7F9-8780-4B61-AFDF-32B107AD2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223" y="3797057"/>
            <a:ext cx="2003397" cy="2924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6">
            <a:extLst>
              <a:ext uri="{FF2B5EF4-FFF2-40B4-BE49-F238E27FC236}">
                <a16:creationId xmlns:a16="http://schemas.microsoft.com/office/drawing/2014/main" id="{2224C78E-3B96-4C08-BE17-A9CBFA95D9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392" y="1047949"/>
            <a:ext cx="6094934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a-ES" altLang="es-ES" sz="2400" dirty="0">
                <a:latin typeface="+mj-lt"/>
              </a:rPr>
              <a:t>Violència circumscrita al lloc de treball es “</a:t>
            </a:r>
            <a:r>
              <a:rPr lang="ca-ES" altLang="es-ES" sz="2400" b="0" i="1" dirty="0">
                <a:latin typeface="+mj-lt"/>
              </a:rPr>
              <a:t>qualsevol incident en el que una persona treballadora es abusada, amenaçada o atacada per un membre del públic</a:t>
            </a:r>
            <a:r>
              <a:rPr lang="ca-ES" altLang="es-ES" sz="2400" dirty="0">
                <a:latin typeface="+mj-lt"/>
              </a:rPr>
              <a:t>”.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a-ES" altLang="es-ES" sz="2400" dirty="0">
              <a:latin typeface="+mj-lt"/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a-ES" altLang="es-ES" sz="2400" b="0" dirty="0">
                <a:latin typeface="+mj-lt"/>
              </a:rPr>
              <a:t>Es considera que no solament la </a:t>
            </a:r>
            <a:r>
              <a:rPr lang="ca-ES" altLang="es-ES" sz="2400" b="0" i="1" dirty="0">
                <a:solidFill>
                  <a:srgbClr val="FF0000"/>
                </a:solidFill>
                <a:latin typeface="+mj-lt"/>
              </a:rPr>
              <a:t>violència física </a:t>
            </a:r>
            <a:r>
              <a:rPr lang="ca-ES" altLang="es-ES" sz="2400" b="0" dirty="0">
                <a:latin typeface="+mj-lt"/>
              </a:rPr>
              <a:t>provoca grans impactes en la salut de la persona treballadora, si no també la que s’infringeix a partir de un </a:t>
            </a:r>
            <a:r>
              <a:rPr lang="ca-ES" altLang="es-ES" sz="2400" b="0" i="1" dirty="0">
                <a:solidFill>
                  <a:schemeClr val="accent2"/>
                </a:solidFill>
                <a:latin typeface="+mj-lt"/>
              </a:rPr>
              <a:t>comportament repetitiu, que gradualment danya la integritat psicològica i </a:t>
            </a:r>
            <a:r>
              <a:rPr lang="ca-ES" altLang="es-ES" sz="2400" b="0" i="1" dirty="0">
                <a:solidFill>
                  <a:srgbClr val="FF0000"/>
                </a:solidFill>
                <a:latin typeface="+mj-lt"/>
              </a:rPr>
              <a:t>EMOCIONAL</a:t>
            </a:r>
            <a:r>
              <a:rPr lang="ca-ES" altLang="es-ES" sz="2400" b="0" i="1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ca-ES" altLang="es-ES" sz="2400" b="0" dirty="0">
                <a:latin typeface="+mj-lt"/>
              </a:rPr>
              <a:t>de l’afectat, podent tenir repercussions de maror grau que la violència física. </a:t>
            </a:r>
          </a:p>
        </p:txBody>
      </p:sp>
      <p:sp>
        <p:nvSpPr>
          <p:cNvPr id="10" name="Title 8">
            <a:extLst>
              <a:ext uri="{FF2B5EF4-FFF2-40B4-BE49-F238E27FC236}">
                <a16:creationId xmlns:a16="http://schemas.microsoft.com/office/drawing/2014/main" id="{17C43B17-C2E3-4C57-9644-54AAF9674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404664"/>
            <a:ext cx="6022926" cy="372907"/>
          </a:xfrm>
        </p:spPr>
        <p:txBody>
          <a:bodyPr rtlCol="0">
            <a:normAutofit fontScale="9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  <a:hlinkClick r:id="rId6"/>
              </a:rPr>
              <a:t>www.violenciaocupacional.</a:t>
            </a:r>
            <a:r>
              <a:rPr lang="ca-ES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  <a:hlinkClick r:id="rId6"/>
              </a:rPr>
              <a:t>cat</a:t>
            </a:r>
            <a:r>
              <a:rPr lang="ca-ES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  </a:t>
            </a:r>
            <a:r>
              <a:rPr lang="ca-ES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definició</a:t>
            </a:r>
            <a:r>
              <a:rPr lang="es-ES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 de </a:t>
            </a:r>
            <a:r>
              <a:rPr lang="ca-ES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violència</a:t>
            </a:r>
            <a:endParaRPr lang="ca-ES" sz="2000" dirty="0">
              <a:latin typeface="+mn-lt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623392" y="5926059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1600" b="0" dirty="0">
                <a:latin typeface="Calibri"/>
                <a:cs typeface="+mn-cs"/>
                <a:hlinkClick r:id="rId7"/>
              </a:rPr>
              <a:t>http://</a:t>
            </a:r>
            <a:r>
              <a:rPr lang="ca-ES" sz="1600" b="0" dirty="0" smtClean="0">
                <a:latin typeface="Calibri"/>
                <a:cs typeface="+mn-cs"/>
                <a:hlinkClick r:id="rId7"/>
              </a:rPr>
              <a:t>www.scielo.org.co/pdf/aqui/v11n1/v11n1a07.pdf</a:t>
            </a:r>
            <a:r>
              <a:rPr lang="ca-ES" sz="1600" b="0" dirty="0" smtClean="0">
                <a:latin typeface="Calibri"/>
                <a:cs typeface="+mn-cs"/>
              </a:rPr>
              <a:t> </a:t>
            </a:r>
            <a:endParaRPr lang="ca-ES" sz="1600" b="0" dirty="0"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11782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Rectángulo">
            <a:extLst>
              <a:ext uri="{FF2B5EF4-FFF2-40B4-BE49-F238E27FC236}">
                <a16:creationId xmlns:a16="http://schemas.microsoft.com/office/drawing/2014/main" id="{9C44B62C-1AC8-438A-95C8-F6E2AC575E3F}"/>
              </a:ext>
            </a:extLst>
          </p:cNvPr>
          <p:cNvSpPr/>
          <p:nvPr/>
        </p:nvSpPr>
        <p:spPr>
          <a:xfrm>
            <a:off x="695400" y="966821"/>
            <a:ext cx="110172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2400">
                <a:solidFill>
                  <a:srgbClr val="262626"/>
                </a:solidFill>
                <a:latin typeface="Calibri"/>
                <a:cs typeface="+mn-cs"/>
              </a:rPr>
              <a:t>Tipus d'estat psicològic dominant en el INCIDENT per part de la persona agressora:</a:t>
            </a:r>
          </a:p>
        </p:txBody>
      </p:sp>
      <p:sp>
        <p:nvSpPr>
          <p:cNvPr id="4" name="4 Rectángulo">
            <a:extLst>
              <a:ext uri="{FF2B5EF4-FFF2-40B4-BE49-F238E27FC236}">
                <a16:creationId xmlns:a16="http://schemas.microsoft.com/office/drawing/2014/main" id="{C57D703A-67EF-44E1-A008-8FC1DC3E1B4E}"/>
              </a:ext>
            </a:extLst>
          </p:cNvPr>
          <p:cNvSpPr/>
          <p:nvPr/>
        </p:nvSpPr>
        <p:spPr>
          <a:xfrm>
            <a:off x="701877" y="1682807"/>
            <a:ext cx="10578699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3200" i="1" dirty="0">
                <a:solidFill>
                  <a:srgbClr val="7BCF27"/>
                </a:solidFill>
                <a:latin typeface="Calibri"/>
                <a:cs typeface="+mn-cs"/>
              </a:rPr>
              <a:t>Agitació: </a:t>
            </a:r>
            <a:r>
              <a:rPr lang="ca-ES" sz="2400" b="0" dirty="0">
                <a:solidFill>
                  <a:srgbClr val="262626"/>
                </a:solidFill>
                <a:latin typeface="Calibri"/>
                <a:cs typeface="+mn-cs"/>
              </a:rPr>
              <a:t>Malalt amb patologia propiciatòria (trastorn psiquiàtric, drogoaddicció, alcoholisme) i estat de descompensació aguda, circumstàncies que limiten la capacitat d'autocontrol del propi comportament</a:t>
            </a:r>
            <a:r>
              <a:rPr lang="ca-ES" sz="2400" b="0" dirty="0" smtClean="0">
                <a:solidFill>
                  <a:srgbClr val="262626"/>
                </a:solidFill>
                <a:latin typeface="Calibri"/>
                <a:cs typeface="+mn-cs"/>
              </a:rPr>
              <a:t>.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a-ES" sz="2400" b="0" dirty="0">
              <a:solidFill>
                <a:srgbClr val="262626"/>
              </a:solidFill>
              <a:latin typeface="Calibri"/>
              <a:cs typeface="+mn-cs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3200" i="1" dirty="0">
                <a:solidFill>
                  <a:srgbClr val="FFC000"/>
                </a:solidFill>
                <a:latin typeface="Calibri"/>
                <a:cs typeface="+mn-cs"/>
              </a:rPr>
              <a:t>Frustració: </a:t>
            </a:r>
            <a:r>
              <a:rPr lang="ca-ES" sz="2400" b="0" dirty="0">
                <a:solidFill>
                  <a:srgbClr val="262626"/>
                </a:solidFill>
                <a:latin typeface="Calibri"/>
                <a:cs typeface="+mn-cs"/>
              </a:rPr>
              <a:t>Persona que surt del seu centre emocional per vivència associada a una mala notícia, a la insatisfacció d'aspiracions personals, o a la descompensació entre demanda i oferta en serveis en sanitat</a:t>
            </a:r>
            <a:r>
              <a:rPr lang="ca-ES" sz="2400" b="0" dirty="0" smtClean="0">
                <a:solidFill>
                  <a:srgbClr val="262626"/>
                </a:solidFill>
                <a:latin typeface="Calibri"/>
                <a:cs typeface="+mn-cs"/>
              </a:rPr>
              <a:t>.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a-ES" i="1" dirty="0">
              <a:solidFill>
                <a:srgbClr val="7BCF27"/>
              </a:solidFill>
              <a:latin typeface="Calibri"/>
              <a:cs typeface="+mn-cs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3200" i="1" dirty="0">
                <a:solidFill>
                  <a:srgbClr val="FF0000"/>
                </a:solidFill>
                <a:latin typeface="Calibri"/>
                <a:cs typeface="+mn-cs"/>
              </a:rPr>
              <a:t>Estratègia: </a:t>
            </a:r>
            <a:r>
              <a:rPr lang="ca-ES" sz="2400" b="0" dirty="0">
                <a:solidFill>
                  <a:srgbClr val="262626"/>
                </a:solidFill>
                <a:latin typeface="Calibri"/>
                <a:cs typeface="+mn-cs"/>
              </a:rPr>
              <a:t>Adopció racional d'un comportament de violència instrumental com a mitjà per obtenir un fi personal (baixa mèdica, recepta, atenció immediata, etc.).</a:t>
            </a:r>
          </a:p>
        </p:txBody>
      </p:sp>
      <p:sp>
        <p:nvSpPr>
          <p:cNvPr id="7" name="Title 8">
            <a:extLst>
              <a:ext uri="{FF2B5EF4-FFF2-40B4-BE49-F238E27FC236}">
                <a16:creationId xmlns:a16="http://schemas.microsoft.com/office/drawing/2014/main" id="{D7C40D59-A39B-4941-BD5A-323695207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332656"/>
            <a:ext cx="7548388" cy="372907"/>
          </a:xfrm>
        </p:spPr>
        <p:txBody>
          <a:bodyPr rtlCol="0">
            <a:normAutofit fontScale="9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  <a:hlinkClick r:id="rId4"/>
              </a:rPr>
              <a:t>www.violenciaocupacional.</a:t>
            </a:r>
            <a:r>
              <a:rPr lang="ca-ES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  <a:hlinkClick r:id="rId4"/>
              </a:rPr>
              <a:t>cat</a:t>
            </a:r>
            <a:r>
              <a:rPr lang="ca-ES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  </a:t>
            </a:r>
            <a:r>
              <a:rPr lang="ca-ES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marc dins de l’àmbit del sector salut</a:t>
            </a:r>
            <a:endParaRPr lang="ca-E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5093757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FEFB0E8-B665-41E0-B772-1686B93D6C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8049" y="948584"/>
            <a:ext cx="3888432" cy="5625602"/>
          </a:xfrm>
          <a:prstGeom prst="rect">
            <a:avLst/>
          </a:prstGeom>
        </p:spPr>
      </p:pic>
      <p:sp>
        <p:nvSpPr>
          <p:cNvPr id="10" name="Title 8">
            <a:extLst>
              <a:ext uri="{FF2B5EF4-FFF2-40B4-BE49-F238E27FC236}">
                <a16:creationId xmlns:a16="http://schemas.microsoft.com/office/drawing/2014/main" id="{27A857C5-7A28-4A68-A72E-F33753F1A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419585"/>
            <a:ext cx="6151562" cy="369806"/>
          </a:xfrm>
        </p:spPr>
        <p:txBody>
          <a:bodyPr rtlCol="0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  <a:hlinkClick r:id="rId5"/>
              </a:rPr>
              <a:t>www.violenciaocupacional.</a:t>
            </a:r>
            <a:r>
              <a:rPr lang="ca-ES"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  <a:hlinkClick r:id="rId5"/>
              </a:rPr>
              <a:t>cat</a:t>
            </a:r>
            <a:r>
              <a:rPr lang="ca-ES"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  13 </a:t>
            </a:r>
            <a:r>
              <a:rPr lang="ca-ES"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anys</a:t>
            </a:r>
            <a:r>
              <a:rPr lang="es-ES"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 </a:t>
            </a:r>
            <a:r>
              <a:rPr lang="ca-ES"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d’investigació</a:t>
            </a:r>
            <a:endParaRPr lang="ca-ES" sz="1800" dirty="0">
              <a:latin typeface="+mn-lt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95CE5A96-28C0-4F51-B4A6-57186290462E}"/>
              </a:ext>
            </a:extLst>
          </p:cNvPr>
          <p:cNvSpPr/>
          <p:nvPr/>
        </p:nvSpPr>
        <p:spPr>
          <a:xfrm>
            <a:off x="2351584" y="970795"/>
            <a:ext cx="4968552" cy="2002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a-ES" sz="32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Anàlisi estadístic 2018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a-ES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Mapa de desenvolupament de mesures preventives als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a-ES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nostres centres de salut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94D6C3B-D3E0-4EA1-8B11-F2E312C99B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1751" y="3300882"/>
            <a:ext cx="3738989" cy="1136230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A4460FE-50F3-4E3F-A36B-353B6AE7A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8448" y="40"/>
            <a:ext cx="2063552" cy="786517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1C14427A-5754-4BF6-B90B-E20CDAD9B370}"/>
              </a:ext>
            </a:extLst>
          </p:cNvPr>
          <p:cNvSpPr/>
          <p:nvPr/>
        </p:nvSpPr>
        <p:spPr>
          <a:xfrm>
            <a:off x="47328" y="872540"/>
            <a:ext cx="12025335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1600" b="0" dirty="0">
                <a:latin typeface="Calibri" panose="020F0502020204030204" pitchFamily="34" charset="0"/>
                <a:cs typeface="Calibri" panose="020F0502020204030204" pitchFamily="34" charset="0"/>
              </a:rPr>
              <a:t>Durant el </a:t>
            </a:r>
            <a:r>
              <a:rPr lang="ca-E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2018</a:t>
            </a:r>
            <a:r>
              <a:rPr lang="ca-ES" sz="1600" b="0" dirty="0">
                <a:latin typeface="Calibri" panose="020F0502020204030204" pitchFamily="34" charset="0"/>
                <a:cs typeface="Calibri" panose="020F0502020204030204" pitchFamily="34" charset="0"/>
              </a:rPr>
              <a:t> s'han notificat 18 avaluacions de riscos a Catalunya, que configuren un Mapa de Mesures Preventives desplegades, segons la metodologia d'Avaluació dels Factors de Risc Integrat al web.</a:t>
            </a:r>
          </a:p>
          <a:p>
            <a:endParaRPr lang="ca-ES" sz="16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a-ES" sz="1600" b="0" dirty="0">
                <a:latin typeface="Calibri" panose="020F0502020204030204" pitchFamily="34" charset="0"/>
                <a:cs typeface="Calibri" panose="020F0502020204030204" pitchFamily="34" charset="0"/>
              </a:rPr>
              <a:t>A nivell general podem dir que els factors preventius més desenvolupats fan referència a POLÍTIQUES i PERSONES i els que ho estan menys remeten a ORGANITZACIÓ i ENTORN. Els centres de salut amb major desenvolupament de mesures preventives són els d'Atenció en Salut Mental i Atenció Primària, i els que ho tenen menor són els d'Atenció Hospitalària. Els d'atenció Sociosanitària estan en una situació intermèdia.</a:t>
            </a:r>
          </a:p>
        </p:txBody>
      </p:sp>
      <p:sp>
        <p:nvSpPr>
          <p:cNvPr id="10" name="Title 8">
            <a:extLst>
              <a:ext uri="{FF2B5EF4-FFF2-40B4-BE49-F238E27FC236}">
                <a16:creationId xmlns:a16="http://schemas.microsoft.com/office/drawing/2014/main" id="{05CF0C83-4A33-4828-B6D8-90046E6E5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371404"/>
            <a:ext cx="6151562" cy="369806"/>
          </a:xfrm>
        </p:spPr>
        <p:txBody>
          <a:bodyPr rtlCol="0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  <a:hlinkClick r:id="rId5"/>
              </a:rPr>
              <a:t>www.violenciaocupacional.</a:t>
            </a:r>
            <a:r>
              <a:rPr lang="ca-ES"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  <a:hlinkClick r:id="rId5"/>
              </a:rPr>
              <a:t>cat</a:t>
            </a:r>
            <a:r>
              <a:rPr lang="ca-ES"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  13 </a:t>
            </a:r>
            <a:r>
              <a:rPr lang="ca-ES"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anys</a:t>
            </a:r>
            <a:r>
              <a:rPr lang="es-ES"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 </a:t>
            </a:r>
            <a:r>
              <a:rPr lang="ca-ES"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d’investigació</a:t>
            </a:r>
            <a:endParaRPr lang="ca-ES" sz="1800" dirty="0">
              <a:latin typeface="+mn-lt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6D89A67-94D6-4C63-9079-E4EEDFDF06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9496" y="2420050"/>
            <a:ext cx="8712968" cy="435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72194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ción de PowerPoint 2010">
  <a:themeElements>
    <a:clrScheme name="Fresh">
      <a:dk1>
        <a:srgbClr val="262626"/>
      </a:dk1>
      <a:lt1>
        <a:sysClr val="window" lastClr="FFFFFF"/>
      </a:lt1>
      <a:dk2>
        <a:srgbClr val="595959"/>
      </a:dk2>
      <a:lt2>
        <a:srgbClr val="EEECE1"/>
      </a:lt2>
      <a:accent1>
        <a:srgbClr val="F4891E"/>
      </a:accent1>
      <a:accent2>
        <a:srgbClr val="7BCF27"/>
      </a:accent2>
      <a:accent3>
        <a:srgbClr val="9BBB59"/>
      </a:accent3>
      <a:accent4>
        <a:srgbClr val="00B0F0"/>
      </a:accent4>
      <a:accent5>
        <a:srgbClr val="4BACC6"/>
      </a:accent5>
      <a:accent6>
        <a:srgbClr val="F79646"/>
      </a:accent6>
      <a:hlink>
        <a:srgbClr val="00B0F0"/>
      </a:hlink>
      <a:folHlink>
        <a:srgbClr val="F4891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Presentación de PowerPoint 2010">
  <a:themeElements>
    <a:clrScheme name="Fresh">
      <a:dk1>
        <a:srgbClr val="262626"/>
      </a:dk1>
      <a:lt1>
        <a:sysClr val="window" lastClr="FFFFFF"/>
      </a:lt1>
      <a:dk2>
        <a:srgbClr val="595959"/>
      </a:dk2>
      <a:lt2>
        <a:srgbClr val="EEECE1"/>
      </a:lt2>
      <a:accent1>
        <a:srgbClr val="F4891E"/>
      </a:accent1>
      <a:accent2>
        <a:srgbClr val="7BCF27"/>
      </a:accent2>
      <a:accent3>
        <a:srgbClr val="9BBB59"/>
      </a:accent3>
      <a:accent4>
        <a:srgbClr val="00B0F0"/>
      </a:accent4>
      <a:accent5>
        <a:srgbClr val="4BACC6"/>
      </a:accent5>
      <a:accent6>
        <a:srgbClr val="F79646"/>
      </a:accent6>
      <a:hlink>
        <a:srgbClr val="00B0F0"/>
      </a:hlink>
      <a:folHlink>
        <a:srgbClr val="F4891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18582</TotalTime>
  <Words>2062</Words>
  <Application>Microsoft Office PowerPoint</Application>
  <PresentationFormat>Panorámica</PresentationFormat>
  <Paragraphs>218</Paragraphs>
  <Slides>33</Slides>
  <Notes>33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33</vt:i4>
      </vt:variant>
    </vt:vector>
  </HeadingPairs>
  <TitlesOfParts>
    <vt:vector size="43" baseType="lpstr">
      <vt:lpstr>Arial</vt:lpstr>
      <vt:lpstr>Calibri</vt:lpstr>
      <vt:lpstr>Calibri Light</vt:lpstr>
      <vt:lpstr>Forte</vt:lpstr>
      <vt:lpstr>Georgia</vt:lpstr>
      <vt:lpstr>Times New Roman</vt:lpstr>
      <vt:lpstr>Wingdings</vt:lpstr>
      <vt:lpstr>Presentación de PowerPoint 2010</vt:lpstr>
      <vt:lpstr>3_Presentación de PowerPoint 2010</vt:lpstr>
      <vt:lpstr>Tema de Office</vt:lpstr>
      <vt:lpstr>www.violenciaocupacional.cat   13 anys d’investigació</vt:lpstr>
      <vt:lpstr>Presentación de PowerPoint</vt:lpstr>
      <vt:lpstr>Presentación de PowerPoint</vt:lpstr>
      <vt:lpstr>www.violenciaocupacional.cat   tolerància 0 contra qualsevol tipus de violència</vt:lpstr>
      <vt:lpstr>www.violenciaocupacional.cat   definició de violència</vt:lpstr>
      <vt:lpstr>www.violenciaocupacional.cat   definició de violència</vt:lpstr>
      <vt:lpstr>www.violenciaocupacional.cat   marc dins de l’àmbit del sector salut</vt:lpstr>
      <vt:lpstr>www.violenciaocupacional.cat   13 anys d’investigació</vt:lpstr>
      <vt:lpstr>www.violenciaocupacional.cat   13 anys d’investigació</vt:lpstr>
      <vt:lpstr>www.violenciaocupacional.cat   13 anys d’investigació</vt:lpstr>
      <vt:lpstr>Presentación de PowerPoint</vt:lpstr>
      <vt:lpstr>www.violenciaocupacional.cat   evolució notificacions i Índex d’Incidència</vt:lpstr>
      <vt:lpstr>www.violenciaocupacional.cat   evolució notificacions i Índex d’Incidència</vt:lpstr>
      <vt:lpstr>www.violenciaocupacional.cat   persona treballadora agredida, any 2018</vt:lpstr>
      <vt:lpstr>www.violenciaocupacional.cat   persona treballadora agredida, any 2018</vt:lpstr>
      <vt:lpstr>www.violenciaocupacional.cat   persona treballadora agredida, any 2018</vt:lpstr>
      <vt:lpstr>www.violenciaocupacional.cat   persona treballadora agredida, any 2018</vt:lpstr>
      <vt:lpstr>www.violenciaocupacional.cat   persona agressora, any 2018</vt:lpstr>
      <vt:lpstr>www.violenciaocupacional.cat   persona agressora, any 2018</vt:lpstr>
      <vt:lpstr>www.violenciaocupacional.cat   persona agressora, any 2018</vt:lpstr>
      <vt:lpstr>www.violenciaocupacional.cat   persona agressora, any 2018</vt:lpstr>
      <vt:lpstr>www.violenciaocupacional.cat   característiques de l’incident, any 2018</vt:lpstr>
      <vt:lpstr>www.violenciaocupacional.cat   característiques de l’incident, any 2018</vt:lpstr>
      <vt:lpstr>www.violenciaocupacional.cat   característiques de l’incident, any 2018</vt:lpstr>
      <vt:lpstr>www.violenciaocupacional.cat   característiques de l’incident, any 2018</vt:lpstr>
      <vt:lpstr>www.violenciaocupacional.org, resum tots els centres catalans participants, 2018</vt:lpstr>
      <vt:lpstr>www.violenciaocupacional.org  , programa d’educació i compromís social</vt:lpstr>
      <vt:lpstr>www.violenciaocupacional.org  , enquesta validada de Qualitat de Vida Laboral</vt:lpstr>
      <vt:lpstr>Presentación de PowerPoint</vt:lpstr>
      <vt:lpstr>www.violenciaocupacional.org  , enquesta validada de Qualitat de Vida Laboral</vt:lpstr>
      <vt:lpstr>www.violenciaocupacional.org  , enquesta validada de Qualitat de Vida Laboral</vt:lpstr>
      <vt:lpstr>www.violenciaocupacional.org  , enquesta validada de Qualitat de Vida Laboral</vt:lpstr>
      <vt:lpstr>www.violenciaocupacional.cat  </vt:lpstr>
    </vt:vector>
  </TitlesOfParts>
  <Company>HCAP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Plantilla presentació bàsica</dc:title>
  <dc:creator>HMestre</dc:creator>
  <cp:lastModifiedBy>Genís Cervantes Ortega</cp:lastModifiedBy>
  <cp:revision>1598</cp:revision>
  <cp:lastPrinted>2019-03-01T11:32:39Z</cp:lastPrinted>
  <dcterms:created xsi:type="dcterms:W3CDTF">2004-07-08T16:25:17Z</dcterms:created>
  <dcterms:modified xsi:type="dcterms:W3CDTF">2019-08-20T09:41:39Z</dcterms:modified>
</cp:coreProperties>
</file>